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61" r:id="rId3"/>
    <p:sldId id="257" r:id="rId4"/>
    <p:sldId id="258" r:id="rId5"/>
    <p:sldId id="269" r:id="rId6"/>
    <p:sldId id="259" r:id="rId7"/>
    <p:sldId id="270" r:id="rId8"/>
    <p:sldId id="271" r:id="rId9"/>
    <p:sldId id="272" r:id="rId10"/>
    <p:sldId id="275" r:id="rId11"/>
    <p:sldId id="276" r:id="rId12"/>
    <p:sldId id="260" r:id="rId13"/>
    <p:sldId id="267" r:id="rId14"/>
    <p:sldId id="268" r:id="rId15"/>
    <p:sldId id="277" r:id="rId16"/>
    <p:sldId id="262" r:id="rId17"/>
    <p:sldId id="263" r:id="rId18"/>
    <p:sldId id="264" r:id="rId19"/>
    <p:sldId id="265" r:id="rId20"/>
    <p:sldId id="273" r:id="rId21"/>
    <p:sldId id="274" r:id="rId22"/>
    <p:sldId id="266" r:id="rId23"/>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858670-3D38-487E-BC88-52E4C380A7FA}" type="datetimeFigureOut">
              <a:rPr lang="zh-TW" altLang="en-US" smtClean="0"/>
              <a:t>2021/9/23</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C21C52-91B7-4690-935D-ED86E714E8DF}" type="slidenum">
              <a:rPr lang="zh-TW" altLang="en-US" smtClean="0"/>
              <a:t>‹#›</a:t>
            </a:fld>
            <a:endParaRPr lang="zh-TW" altLang="en-US"/>
          </a:p>
        </p:txBody>
      </p:sp>
    </p:spTree>
    <p:extLst>
      <p:ext uri="{BB962C8B-B14F-4D97-AF65-F5344CB8AC3E}">
        <p14:creationId xmlns:p14="http://schemas.microsoft.com/office/powerpoint/2010/main" val="822636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98F40A3-31DB-401B-878B-667E919922D2}"/>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58B866F0-4BDC-4BBC-8FDE-7DC9C7246C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E5CD337E-DCC0-48A3-8806-7169A1FB1553}"/>
              </a:ext>
            </a:extLst>
          </p:cNvPr>
          <p:cNvSpPr>
            <a:spLocks noGrp="1"/>
          </p:cNvSpPr>
          <p:nvPr>
            <p:ph type="dt" sz="half" idx="10"/>
          </p:nvPr>
        </p:nvSpPr>
        <p:spPr/>
        <p:txBody>
          <a:bodyPr/>
          <a:lstStyle/>
          <a:p>
            <a:fld id="{E5B2F168-6677-4A66-AA5E-F2AC92BD8BCE}" type="datetime1">
              <a:rPr lang="zh-TW" altLang="en-US" smtClean="0"/>
              <a:t>2021/9/23</a:t>
            </a:fld>
            <a:endParaRPr lang="zh-TW" altLang="en-US"/>
          </a:p>
        </p:txBody>
      </p:sp>
      <p:sp>
        <p:nvSpPr>
          <p:cNvPr id="5" name="頁尾版面配置區 4">
            <a:extLst>
              <a:ext uri="{FF2B5EF4-FFF2-40B4-BE49-F238E27FC236}">
                <a16:creationId xmlns:a16="http://schemas.microsoft.com/office/drawing/2014/main" id="{EDE0A53D-A2CB-4D79-A8B2-04F61810ECE6}"/>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F2C6F3B5-2977-4CB3-B296-67D370D2FCB2}"/>
              </a:ext>
            </a:extLst>
          </p:cNvPr>
          <p:cNvSpPr>
            <a:spLocks noGrp="1"/>
          </p:cNvSpPr>
          <p:nvPr>
            <p:ph type="sldNum" sz="quarter" idx="12"/>
          </p:nvPr>
        </p:nvSpPr>
        <p:spPr/>
        <p:txBody>
          <a:bodyPr/>
          <a:lstStyle/>
          <a:p>
            <a:fld id="{E882A8EA-C523-4DD2-99C1-6F95F27E2F9A}" type="slidenum">
              <a:rPr lang="zh-TW" altLang="en-US" smtClean="0"/>
              <a:t>‹#›</a:t>
            </a:fld>
            <a:endParaRPr lang="zh-TW" altLang="en-US"/>
          </a:p>
        </p:txBody>
      </p:sp>
    </p:spTree>
    <p:extLst>
      <p:ext uri="{BB962C8B-B14F-4D97-AF65-F5344CB8AC3E}">
        <p14:creationId xmlns:p14="http://schemas.microsoft.com/office/powerpoint/2010/main" val="3574075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B30A9F7-34C0-4C37-99B9-0191B54CAC23}"/>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BEE026CE-790C-4A23-906A-48EBBE390017}"/>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1B4DE827-FF9D-46FD-ABFD-F98F9D90A7BD}"/>
              </a:ext>
            </a:extLst>
          </p:cNvPr>
          <p:cNvSpPr>
            <a:spLocks noGrp="1"/>
          </p:cNvSpPr>
          <p:nvPr>
            <p:ph type="dt" sz="half" idx="10"/>
          </p:nvPr>
        </p:nvSpPr>
        <p:spPr/>
        <p:txBody>
          <a:bodyPr/>
          <a:lstStyle/>
          <a:p>
            <a:fld id="{B2667BCF-EEA5-4676-9248-648C8FC62EE3}" type="datetime1">
              <a:rPr lang="zh-TW" altLang="en-US" smtClean="0"/>
              <a:t>2021/9/23</a:t>
            </a:fld>
            <a:endParaRPr lang="zh-TW" altLang="en-US"/>
          </a:p>
        </p:txBody>
      </p:sp>
      <p:sp>
        <p:nvSpPr>
          <p:cNvPr id="5" name="頁尾版面配置區 4">
            <a:extLst>
              <a:ext uri="{FF2B5EF4-FFF2-40B4-BE49-F238E27FC236}">
                <a16:creationId xmlns:a16="http://schemas.microsoft.com/office/drawing/2014/main" id="{D7EE5E64-071A-4FD8-89B2-3A0D3AEF3EB7}"/>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71800CA7-8D3D-41A1-9930-68C7A6576A21}"/>
              </a:ext>
            </a:extLst>
          </p:cNvPr>
          <p:cNvSpPr>
            <a:spLocks noGrp="1"/>
          </p:cNvSpPr>
          <p:nvPr>
            <p:ph type="sldNum" sz="quarter" idx="12"/>
          </p:nvPr>
        </p:nvSpPr>
        <p:spPr/>
        <p:txBody>
          <a:bodyPr/>
          <a:lstStyle/>
          <a:p>
            <a:fld id="{E882A8EA-C523-4DD2-99C1-6F95F27E2F9A}" type="slidenum">
              <a:rPr lang="zh-TW" altLang="en-US" smtClean="0"/>
              <a:t>‹#›</a:t>
            </a:fld>
            <a:endParaRPr lang="zh-TW" altLang="en-US"/>
          </a:p>
        </p:txBody>
      </p:sp>
    </p:spTree>
    <p:extLst>
      <p:ext uri="{BB962C8B-B14F-4D97-AF65-F5344CB8AC3E}">
        <p14:creationId xmlns:p14="http://schemas.microsoft.com/office/powerpoint/2010/main" val="2471653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3F95871-FC44-469D-ABB8-99515CAB9605}"/>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A87AC79E-FF1D-4CCA-8497-1D6CB24C7E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8A0980EC-91AA-4C7F-BE15-F3CB076F8CFF}"/>
              </a:ext>
            </a:extLst>
          </p:cNvPr>
          <p:cNvSpPr>
            <a:spLocks noGrp="1"/>
          </p:cNvSpPr>
          <p:nvPr>
            <p:ph type="dt" sz="half" idx="10"/>
          </p:nvPr>
        </p:nvSpPr>
        <p:spPr/>
        <p:txBody>
          <a:bodyPr/>
          <a:lstStyle/>
          <a:p>
            <a:fld id="{D72F3FDA-47FC-4C7F-BA47-AC070ACF3852}" type="datetime1">
              <a:rPr lang="zh-TW" altLang="en-US" smtClean="0"/>
              <a:t>2021/9/23</a:t>
            </a:fld>
            <a:endParaRPr lang="zh-TW" altLang="en-US"/>
          </a:p>
        </p:txBody>
      </p:sp>
      <p:sp>
        <p:nvSpPr>
          <p:cNvPr id="5" name="頁尾版面配置區 4">
            <a:extLst>
              <a:ext uri="{FF2B5EF4-FFF2-40B4-BE49-F238E27FC236}">
                <a16:creationId xmlns:a16="http://schemas.microsoft.com/office/drawing/2014/main" id="{68146752-0DCC-4AD7-BA26-0B954F9223AF}"/>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14143160-A1FF-487D-812E-48DFF6728B4E}"/>
              </a:ext>
            </a:extLst>
          </p:cNvPr>
          <p:cNvSpPr>
            <a:spLocks noGrp="1"/>
          </p:cNvSpPr>
          <p:nvPr>
            <p:ph type="sldNum" sz="quarter" idx="12"/>
          </p:nvPr>
        </p:nvSpPr>
        <p:spPr/>
        <p:txBody>
          <a:bodyPr/>
          <a:lstStyle/>
          <a:p>
            <a:fld id="{E882A8EA-C523-4DD2-99C1-6F95F27E2F9A}" type="slidenum">
              <a:rPr lang="zh-TW" altLang="en-US" smtClean="0"/>
              <a:t>‹#›</a:t>
            </a:fld>
            <a:endParaRPr lang="zh-TW" altLang="en-US"/>
          </a:p>
        </p:txBody>
      </p:sp>
    </p:spTree>
    <p:extLst>
      <p:ext uri="{BB962C8B-B14F-4D97-AF65-F5344CB8AC3E}">
        <p14:creationId xmlns:p14="http://schemas.microsoft.com/office/powerpoint/2010/main" val="183261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3104834-512B-4AF5-B3BA-7789B96D0356}"/>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CDFD347A-7F64-461F-A73D-2D65BD23A66B}"/>
              </a:ext>
            </a:extLst>
          </p:cNvPr>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E80C8EEB-8A67-4793-A1D9-D2838F993FA1}"/>
              </a:ext>
            </a:extLst>
          </p:cNvPr>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B82AA93B-8B71-4D6A-9608-41ECE2123FAA}"/>
              </a:ext>
            </a:extLst>
          </p:cNvPr>
          <p:cNvSpPr>
            <a:spLocks noGrp="1"/>
          </p:cNvSpPr>
          <p:nvPr>
            <p:ph type="dt" sz="half" idx="10"/>
          </p:nvPr>
        </p:nvSpPr>
        <p:spPr/>
        <p:txBody>
          <a:bodyPr/>
          <a:lstStyle/>
          <a:p>
            <a:fld id="{50243A65-8FED-4FB0-B6AF-392D71F39733}" type="datetime1">
              <a:rPr lang="zh-TW" altLang="en-US" smtClean="0"/>
              <a:t>2021/9/23</a:t>
            </a:fld>
            <a:endParaRPr lang="zh-TW" altLang="en-US"/>
          </a:p>
        </p:txBody>
      </p:sp>
      <p:sp>
        <p:nvSpPr>
          <p:cNvPr id="6" name="頁尾版面配置區 5">
            <a:extLst>
              <a:ext uri="{FF2B5EF4-FFF2-40B4-BE49-F238E27FC236}">
                <a16:creationId xmlns:a16="http://schemas.microsoft.com/office/drawing/2014/main" id="{623329F2-FC61-439E-892E-A2543075C416}"/>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5F5F8678-97A4-42DB-B675-C26133C6DB30}"/>
              </a:ext>
            </a:extLst>
          </p:cNvPr>
          <p:cNvSpPr>
            <a:spLocks noGrp="1"/>
          </p:cNvSpPr>
          <p:nvPr>
            <p:ph type="sldNum" sz="quarter" idx="12"/>
          </p:nvPr>
        </p:nvSpPr>
        <p:spPr/>
        <p:txBody>
          <a:bodyPr/>
          <a:lstStyle/>
          <a:p>
            <a:fld id="{E882A8EA-C523-4DD2-99C1-6F95F27E2F9A}" type="slidenum">
              <a:rPr lang="zh-TW" altLang="en-US" smtClean="0"/>
              <a:t>‹#›</a:t>
            </a:fld>
            <a:endParaRPr lang="zh-TW" altLang="en-US"/>
          </a:p>
        </p:txBody>
      </p:sp>
    </p:spTree>
    <p:extLst>
      <p:ext uri="{BB962C8B-B14F-4D97-AF65-F5344CB8AC3E}">
        <p14:creationId xmlns:p14="http://schemas.microsoft.com/office/powerpoint/2010/main" val="2810912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46AC59B-1D15-49CB-9EB1-9468998FBB19}"/>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A45BE050-7A85-48DB-930A-06F7890F17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39602225-E017-4736-A51E-03F048D19033}"/>
              </a:ext>
            </a:extLst>
          </p:cNvPr>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49742DFD-7C71-4C6F-9E66-9B8A095776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C11F38ED-2154-4103-A7EE-9426353A6C62}"/>
              </a:ext>
            </a:extLst>
          </p:cNvPr>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1F3B8915-1BE0-4FB9-9F67-3E00ABC9E95F}"/>
              </a:ext>
            </a:extLst>
          </p:cNvPr>
          <p:cNvSpPr>
            <a:spLocks noGrp="1"/>
          </p:cNvSpPr>
          <p:nvPr>
            <p:ph type="dt" sz="half" idx="10"/>
          </p:nvPr>
        </p:nvSpPr>
        <p:spPr/>
        <p:txBody>
          <a:bodyPr/>
          <a:lstStyle/>
          <a:p>
            <a:fld id="{D36DEDE9-4065-4882-8260-704DACB97931}" type="datetime1">
              <a:rPr lang="zh-TW" altLang="en-US" smtClean="0"/>
              <a:t>2021/9/23</a:t>
            </a:fld>
            <a:endParaRPr lang="zh-TW" altLang="en-US"/>
          </a:p>
        </p:txBody>
      </p:sp>
      <p:sp>
        <p:nvSpPr>
          <p:cNvPr id="8" name="頁尾版面配置區 7">
            <a:extLst>
              <a:ext uri="{FF2B5EF4-FFF2-40B4-BE49-F238E27FC236}">
                <a16:creationId xmlns:a16="http://schemas.microsoft.com/office/drawing/2014/main" id="{FB25217C-E410-4A8C-9540-451E29BF1496}"/>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516E8F12-81EF-4503-862E-B719814DCB9F}"/>
              </a:ext>
            </a:extLst>
          </p:cNvPr>
          <p:cNvSpPr>
            <a:spLocks noGrp="1"/>
          </p:cNvSpPr>
          <p:nvPr>
            <p:ph type="sldNum" sz="quarter" idx="12"/>
          </p:nvPr>
        </p:nvSpPr>
        <p:spPr/>
        <p:txBody>
          <a:bodyPr/>
          <a:lstStyle/>
          <a:p>
            <a:fld id="{E882A8EA-C523-4DD2-99C1-6F95F27E2F9A}" type="slidenum">
              <a:rPr lang="zh-TW" altLang="en-US" smtClean="0"/>
              <a:t>‹#›</a:t>
            </a:fld>
            <a:endParaRPr lang="zh-TW" altLang="en-US"/>
          </a:p>
        </p:txBody>
      </p:sp>
    </p:spTree>
    <p:extLst>
      <p:ext uri="{BB962C8B-B14F-4D97-AF65-F5344CB8AC3E}">
        <p14:creationId xmlns:p14="http://schemas.microsoft.com/office/powerpoint/2010/main" val="3579180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3DC658E-126F-4F4D-B833-34184C2C049B}"/>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CFA1EEFB-0CD2-4D71-8294-D827C154CCC6}"/>
              </a:ext>
            </a:extLst>
          </p:cNvPr>
          <p:cNvSpPr>
            <a:spLocks noGrp="1"/>
          </p:cNvSpPr>
          <p:nvPr>
            <p:ph type="dt" sz="half" idx="10"/>
          </p:nvPr>
        </p:nvSpPr>
        <p:spPr/>
        <p:txBody>
          <a:bodyPr/>
          <a:lstStyle/>
          <a:p>
            <a:fld id="{54729BBB-72FB-4802-BED9-96D47B3B2F46}" type="datetime1">
              <a:rPr lang="zh-TW" altLang="en-US" smtClean="0"/>
              <a:t>2021/9/23</a:t>
            </a:fld>
            <a:endParaRPr lang="zh-TW" altLang="en-US"/>
          </a:p>
        </p:txBody>
      </p:sp>
      <p:sp>
        <p:nvSpPr>
          <p:cNvPr id="4" name="頁尾版面配置區 3">
            <a:extLst>
              <a:ext uri="{FF2B5EF4-FFF2-40B4-BE49-F238E27FC236}">
                <a16:creationId xmlns:a16="http://schemas.microsoft.com/office/drawing/2014/main" id="{A50867F0-116D-4968-87CE-26566A573D06}"/>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61A52984-BBA6-4C69-9305-DCD97EDCC236}"/>
              </a:ext>
            </a:extLst>
          </p:cNvPr>
          <p:cNvSpPr>
            <a:spLocks noGrp="1"/>
          </p:cNvSpPr>
          <p:nvPr>
            <p:ph type="sldNum" sz="quarter" idx="12"/>
          </p:nvPr>
        </p:nvSpPr>
        <p:spPr/>
        <p:txBody>
          <a:bodyPr/>
          <a:lstStyle/>
          <a:p>
            <a:fld id="{E882A8EA-C523-4DD2-99C1-6F95F27E2F9A}" type="slidenum">
              <a:rPr lang="zh-TW" altLang="en-US" smtClean="0"/>
              <a:t>‹#›</a:t>
            </a:fld>
            <a:endParaRPr lang="zh-TW" altLang="en-US"/>
          </a:p>
        </p:txBody>
      </p:sp>
    </p:spTree>
    <p:extLst>
      <p:ext uri="{BB962C8B-B14F-4D97-AF65-F5344CB8AC3E}">
        <p14:creationId xmlns:p14="http://schemas.microsoft.com/office/powerpoint/2010/main" val="3801931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9D73190D-522F-4A94-A5D2-D4CBFEF49461}"/>
              </a:ext>
            </a:extLst>
          </p:cNvPr>
          <p:cNvSpPr>
            <a:spLocks noGrp="1"/>
          </p:cNvSpPr>
          <p:nvPr>
            <p:ph type="dt" sz="half" idx="10"/>
          </p:nvPr>
        </p:nvSpPr>
        <p:spPr/>
        <p:txBody>
          <a:bodyPr/>
          <a:lstStyle/>
          <a:p>
            <a:fld id="{F4A91607-543B-4D24-AE3C-A9799732F53A}" type="datetime1">
              <a:rPr lang="zh-TW" altLang="en-US" smtClean="0"/>
              <a:t>2021/9/23</a:t>
            </a:fld>
            <a:endParaRPr lang="zh-TW" altLang="en-US"/>
          </a:p>
        </p:txBody>
      </p:sp>
      <p:sp>
        <p:nvSpPr>
          <p:cNvPr id="3" name="頁尾版面配置區 2">
            <a:extLst>
              <a:ext uri="{FF2B5EF4-FFF2-40B4-BE49-F238E27FC236}">
                <a16:creationId xmlns:a16="http://schemas.microsoft.com/office/drawing/2014/main" id="{26D2D796-5A7F-4023-9893-03077BDC74BA}"/>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CD672D3E-1776-4B04-A75B-37FCB1B90807}"/>
              </a:ext>
            </a:extLst>
          </p:cNvPr>
          <p:cNvSpPr>
            <a:spLocks noGrp="1"/>
          </p:cNvSpPr>
          <p:nvPr>
            <p:ph type="sldNum" sz="quarter" idx="12"/>
          </p:nvPr>
        </p:nvSpPr>
        <p:spPr/>
        <p:txBody>
          <a:bodyPr/>
          <a:lstStyle/>
          <a:p>
            <a:fld id="{E882A8EA-C523-4DD2-99C1-6F95F27E2F9A}" type="slidenum">
              <a:rPr lang="zh-TW" altLang="en-US" smtClean="0"/>
              <a:t>‹#›</a:t>
            </a:fld>
            <a:endParaRPr lang="zh-TW" altLang="en-US"/>
          </a:p>
        </p:txBody>
      </p:sp>
    </p:spTree>
    <p:extLst>
      <p:ext uri="{BB962C8B-B14F-4D97-AF65-F5344CB8AC3E}">
        <p14:creationId xmlns:p14="http://schemas.microsoft.com/office/powerpoint/2010/main" val="505501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AEC8E00-A74B-4267-8E42-B49C645E4B3D}"/>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6A4EC0B8-2701-44EC-ACF0-02B53C8EFA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CBFF39F5-9AC5-4D67-843B-FD32D193EE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C02A1934-1107-42E3-87D3-467292234CB1}"/>
              </a:ext>
            </a:extLst>
          </p:cNvPr>
          <p:cNvSpPr>
            <a:spLocks noGrp="1"/>
          </p:cNvSpPr>
          <p:nvPr>
            <p:ph type="dt" sz="half" idx="10"/>
          </p:nvPr>
        </p:nvSpPr>
        <p:spPr/>
        <p:txBody>
          <a:bodyPr/>
          <a:lstStyle/>
          <a:p>
            <a:fld id="{C87B81E4-07D2-4C04-ACC1-40D6445A9958}" type="datetime1">
              <a:rPr lang="zh-TW" altLang="en-US" smtClean="0"/>
              <a:t>2021/9/23</a:t>
            </a:fld>
            <a:endParaRPr lang="zh-TW" altLang="en-US"/>
          </a:p>
        </p:txBody>
      </p:sp>
      <p:sp>
        <p:nvSpPr>
          <p:cNvPr id="6" name="頁尾版面配置區 5">
            <a:extLst>
              <a:ext uri="{FF2B5EF4-FFF2-40B4-BE49-F238E27FC236}">
                <a16:creationId xmlns:a16="http://schemas.microsoft.com/office/drawing/2014/main" id="{EFA21ED6-8F0C-4746-9628-E5CAD224774A}"/>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14C54C13-CE8C-49ED-AF32-E99A17E4A3EC}"/>
              </a:ext>
            </a:extLst>
          </p:cNvPr>
          <p:cNvSpPr>
            <a:spLocks noGrp="1"/>
          </p:cNvSpPr>
          <p:nvPr>
            <p:ph type="sldNum" sz="quarter" idx="12"/>
          </p:nvPr>
        </p:nvSpPr>
        <p:spPr/>
        <p:txBody>
          <a:bodyPr/>
          <a:lstStyle/>
          <a:p>
            <a:fld id="{E882A8EA-C523-4DD2-99C1-6F95F27E2F9A}" type="slidenum">
              <a:rPr lang="zh-TW" altLang="en-US" smtClean="0"/>
              <a:t>‹#›</a:t>
            </a:fld>
            <a:endParaRPr lang="zh-TW" altLang="en-US"/>
          </a:p>
        </p:txBody>
      </p:sp>
    </p:spTree>
    <p:extLst>
      <p:ext uri="{BB962C8B-B14F-4D97-AF65-F5344CB8AC3E}">
        <p14:creationId xmlns:p14="http://schemas.microsoft.com/office/powerpoint/2010/main" val="2606553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FA3EB46-F2AB-4A5E-A5AB-7B823C50C576}"/>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94043461-2537-434A-BF11-FD7E842903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5EF56430-649E-4E32-9039-0368F20626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5BF3F305-1B91-4608-AE90-645EEA168FC7}"/>
              </a:ext>
            </a:extLst>
          </p:cNvPr>
          <p:cNvSpPr>
            <a:spLocks noGrp="1"/>
          </p:cNvSpPr>
          <p:nvPr>
            <p:ph type="dt" sz="half" idx="10"/>
          </p:nvPr>
        </p:nvSpPr>
        <p:spPr/>
        <p:txBody>
          <a:bodyPr/>
          <a:lstStyle/>
          <a:p>
            <a:fld id="{07601A2D-BD4D-4016-9D86-9ED605AF170A}" type="datetime1">
              <a:rPr lang="zh-TW" altLang="en-US" smtClean="0"/>
              <a:t>2021/9/23</a:t>
            </a:fld>
            <a:endParaRPr lang="zh-TW" altLang="en-US"/>
          </a:p>
        </p:txBody>
      </p:sp>
      <p:sp>
        <p:nvSpPr>
          <p:cNvPr id="6" name="頁尾版面配置區 5">
            <a:extLst>
              <a:ext uri="{FF2B5EF4-FFF2-40B4-BE49-F238E27FC236}">
                <a16:creationId xmlns:a16="http://schemas.microsoft.com/office/drawing/2014/main" id="{E4C89FDD-3122-4CCA-888A-5D5596499BAD}"/>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2E590B1B-3CFA-4688-AC71-FA51F56D76C4}"/>
              </a:ext>
            </a:extLst>
          </p:cNvPr>
          <p:cNvSpPr>
            <a:spLocks noGrp="1"/>
          </p:cNvSpPr>
          <p:nvPr>
            <p:ph type="sldNum" sz="quarter" idx="12"/>
          </p:nvPr>
        </p:nvSpPr>
        <p:spPr/>
        <p:txBody>
          <a:bodyPr/>
          <a:lstStyle/>
          <a:p>
            <a:fld id="{E882A8EA-C523-4DD2-99C1-6F95F27E2F9A}" type="slidenum">
              <a:rPr lang="zh-TW" altLang="en-US" smtClean="0"/>
              <a:t>‹#›</a:t>
            </a:fld>
            <a:endParaRPr lang="zh-TW" altLang="en-US"/>
          </a:p>
        </p:txBody>
      </p:sp>
    </p:spTree>
    <p:extLst>
      <p:ext uri="{BB962C8B-B14F-4D97-AF65-F5344CB8AC3E}">
        <p14:creationId xmlns:p14="http://schemas.microsoft.com/office/powerpoint/2010/main" val="2269052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EF1143F-D0F5-44F8-9A73-37F0F3C7F84E}"/>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9CB94F8E-D86B-4339-8BC9-27830645CBD5}"/>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67BCB3CC-8550-4CB1-8226-0F0C73DE8965}"/>
              </a:ext>
            </a:extLst>
          </p:cNvPr>
          <p:cNvSpPr>
            <a:spLocks noGrp="1"/>
          </p:cNvSpPr>
          <p:nvPr>
            <p:ph type="dt" sz="half" idx="10"/>
          </p:nvPr>
        </p:nvSpPr>
        <p:spPr/>
        <p:txBody>
          <a:bodyPr/>
          <a:lstStyle/>
          <a:p>
            <a:fld id="{9CF7F773-16F0-454F-BE19-027EE97614B5}" type="datetime1">
              <a:rPr lang="zh-TW" altLang="en-US" smtClean="0"/>
              <a:t>2021/9/23</a:t>
            </a:fld>
            <a:endParaRPr lang="zh-TW" altLang="en-US"/>
          </a:p>
        </p:txBody>
      </p:sp>
      <p:sp>
        <p:nvSpPr>
          <p:cNvPr id="5" name="頁尾版面配置區 4">
            <a:extLst>
              <a:ext uri="{FF2B5EF4-FFF2-40B4-BE49-F238E27FC236}">
                <a16:creationId xmlns:a16="http://schemas.microsoft.com/office/drawing/2014/main" id="{AC4BA44B-5A93-4006-BED2-2A5721B5ACA3}"/>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9C1C7324-600B-4788-9C32-690B1CC1403A}"/>
              </a:ext>
            </a:extLst>
          </p:cNvPr>
          <p:cNvSpPr>
            <a:spLocks noGrp="1"/>
          </p:cNvSpPr>
          <p:nvPr>
            <p:ph type="sldNum" sz="quarter" idx="12"/>
          </p:nvPr>
        </p:nvSpPr>
        <p:spPr/>
        <p:txBody>
          <a:bodyPr/>
          <a:lstStyle/>
          <a:p>
            <a:fld id="{E882A8EA-C523-4DD2-99C1-6F95F27E2F9A}" type="slidenum">
              <a:rPr lang="zh-TW" altLang="en-US" smtClean="0"/>
              <a:t>‹#›</a:t>
            </a:fld>
            <a:endParaRPr lang="zh-TW" altLang="en-US"/>
          </a:p>
        </p:txBody>
      </p:sp>
    </p:spTree>
    <p:extLst>
      <p:ext uri="{BB962C8B-B14F-4D97-AF65-F5344CB8AC3E}">
        <p14:creationId xmlns:p14="http://schemas.microsoft.com/office/powerpoint/2010/main" val="2264333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8E9F99BF-6FDA-43B4-AEC6-46E87FD203B0}"/>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F4C30036-7250-4401-8BD7-157E31D3DA99}"/>
              </a:ext>
            </a:extLst>
          </p:cNvPr>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55B724F5-8DCF-4D52-804A-448FB2AC3622}"/>
              </a:ext>
            </a:extLst>
          </p:cNvPr>
          <p:cNvSpPr>
            <a:spLocks noGrp="1"/>
          </p:cNvSpPr>
          <p:nvPr>
            <p:ph type="dt" sz="half" idx="10"/>
          </p:nvPr>
        </p:nvSpPr>
        <p:spPr/>
        <p:txBody>
          <a:bodyPr/>
          <a:lstStyle/>
          <a:p>
            <a:fld id="{4322BD8E-1761-4799-92C6-ED47266F0ECA}" type="datetime1">
              <a:rPr lang="zh-TW" altLang="en-US" smtClean="0"/>
              <a:t>2021/9/23</a:t>
            </a:fld>
            <a:endParaRPr lang="zh-TW" altLang="en-US"/>
          </a:p>
        </p:txBody>
      </p:sp>
      <p:sp>
        <p:nvSpPr>
          <p:cNvPr id="5" name="頁尾版面配置區 4">
            <a:extLst>
              <a:ext uri="{FF2B5EF4-FFF2-40B4-BE49-F238E27FC236}">
                <a16:creationId xmlns:a16="http://schemas.microsoft.com/office/drawing/2014/main" id="{ED61913F-7C3C-4356-B291-85EBF9E1FAED}"/>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21B76FE2-A5F4-47BA-A6D2-E964395B3B8D}"/>
              </a:ext>
            </a:extLst>
          </p:cNvPr>
          <p:cNvSpPr>
            <a:spLocks noGrp="1"/>
          </p:cNvSpPr>
          <p:nvPr>
            <p:ph type="sldNum" sz="quarter" idx="12"/>
          </p:nvPr>
        </p:nvSpPr>
        <p:spPr/>
        <p:txBody>
          <a:bodyPr/>
          <a:lstStyle/>
          <a:p>
            <a:fld id="{E882A8EA-C523-4DD2-99C1-6F95F27E2F9A}" type="slidenum">
              <a:rPr lang="zh-TW" altLang="en-US" smtClean="0"/>
              <a:t>‹#›</a:t>
            </a:fld>
            <a:endParaRPr lang="zh-TW" altLang="en-US"/>
          </a:p>
        </p:txBody>
      </p:sp>
    </p:spTree>
    <p:extLst>
      <p:ext uri="{BB962C8B-B14F-4D97-AF65-F5344CB8AC3E}">
        <p14:creationId xmlns:p14="http://schemas.microsoft.com/office/powerpoint/2010/main" val="1357290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002559BB-ABCE-4B80-9460-9F93DBFD45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1508898A-5E55-4EF3-8055-D213ECF84E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9E8BFE55-FDDF-4EA1-AB65-27AD6FF9CD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6D2D23-678E-40FC-A10B-45680754952D}" type="datetime1">
              <a:rPr lang="zh-TW" altLang="en-US" smtClean="0"/>
              <a:t>2021/9/23</a:t>
            </a:fld>
            <a:endParaRPr lang="zh-TW" altLang="en-US"/>
          </a:p>
        </p:txBody>
      </p:sp>
      <p:sp>
        <p:nvSpPr>
          <p:cNvPr id="5" name="頁尾版面配置區 4">
            <a:extLst>
              <a:ext uri="{FF2B5EF4-FFF2-40B4-BE49-F238E27FC236}">
                <a16:creationId xmlns:a16="http://schemas.microsoft.com/office/drawing/2014/main" id="{E33BC92B-B6FF-4FD7-B64F-652A8C40F1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14D31A0A-6DAA-45E7-9358-C4833A47B9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82A8EA-C523-4DD2-99C1-6F95F27E2F9A}" type="slidenum">
              <a:rPr lang="zh-TW" altLang="en-US" smtClean="0"/>
              <a:t>‹#›</a:t>
            </a:fld>
            <a:endParaRPr lang="zh-TW" altLang="en-US"/>
          </a:p>
        </p:txBody>
      </p:sp>
    </p:spTree>
    <p:extLst>
      <p:ext uri="{BB962C8B-B14F-4D97-AF65-F5344CB8AC3E}">
        <p14:creationId xmlns:p14="http://schemas.microsoft.com/office/powerpoint/2010/main" val="35113260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E2C5568-55DE-423E-8A33-CFE4B8A5C75C}"/>
              </a:ext>
            </a:extLst>
          </p:cNvPr>
          <p:cNvSpPr>
            <a:spLocks noGrp="1"/>
          </p:cNvSpPr>
          <p:nvPr>
            <p:ph type="ctrTitle"/>
          </p:nvPr>
        </p:nvSpPr>
        <p:spPr/>
        <p:txBody>
          <a:bodyPr>
            <a:noAutofit/>
          </a:bodyPr>
          <a:lstStyle/>
          <a:p>
            <a:r>
              <a:rPr lang="en-US" altLang="zh-TW" sz="3200" b="1" dirty="0">
                <a:latin typeface="Arial" panose="020B0604020202020204" pitchFamily="34" charset="0"/>
                <a:cs typeface="Arial" panose="020B0604020202020204" pitchFamily="34" charset="0"/>
              </a:rPr>
              <a:t>Feature Selection Based Transfer Subspace</a:t>
            </a:r>
            <a:br>
              <a:rPr lang="en-US" altLang="zh-TW" sz="3200" b="1" dirty="0">
                <a:latin typeface="Arial" panose="020B0604020202020204" pitchFamily="34" charset="0"/>
                <a:cs typeface="Arial" panose="020B0604020202020204" pitchFamily="34" charset="0"/>
              </a:rPr>
            </a:br>
            <a:r>
              <a:rPr lang="en-US" altLang="zh-TW" sz="3200" b="1" dirty="0">
                <a:latin typeface="Arial" panose="020B0604020202020204" pitchFamily="34" charset="0"/>
                <a:cs typeface="Arial" panose="020B0604020202020204" pitchFamily="34" charset="0"/>
              </a:rPr>
              <a:t>Learning for Speech Emotion Recognition</a:t>
            </a:r>
            <a:endParaRPr lang="zh-TW" altLang="en-US" sz="3200" b="1" dirty="0">
              <a:latin typeface="Arial" panose="020B0604020202020204" pitchFamily="34" charset="0"/>
              <a:cs typeface="Arial" panose="020B0604020202020204" pitchFamily="34" charset="0"/>
            </a:endParaRPr>
          </a:p>
        </p:txBody>
      </p:sp>
      <p:sp>
        <p:nvSpPr>
          <p:cNvPr id="3" name="副標題 2">
            <a:extLst>
              <a:ext uri="{FF2B5EF4-FFF2-40B4-BE49-F238E27FC236}">
                <a16:creationId xmlns:a16="http://schemas.microsoft.com/office/drawing/2014/main" id="{268D134D-4545-4B79-9877-A01630B2B76A}"/>
              </a:ext>
            </a:extLst>
          </p:cNvPr>
          <p:cNvSpPr>
            <a:spLocks noGrp="1"/>
          </p:cNvSpPr>
          <p:nvPr>
            <p:ph type="subTitle" idx="1"/>
          </p:nvPr>
        </p:nvSpPr>
        <p:spPr>
          <a:xfrm>
            <a:off x="1524000" y="3602038"/>
            <a:ext cx="9144000" cy="2160000"/>
          </a:xfrm>
        </p:spPr>
        <p:txBody>
          <a:bodyPr>
            <a:normAutofit/>
          </a:bodyPr>
          <a:lstStyle/>
          <a:p>
            <a:r>
              <a:rPr lang="en-US" altLang="zh-TW" sz="1800" dirty="0">
                <a:latin typeface="Arial" panose="020B0604020202020204" pitchFamily="34" charset="0"/>
                <a:cs typeface="Arial" panose="020B0604020202020204" pitchFamily="34" charset="0"/>
              </a:rPr>
              <a:t>Peng Song and </a:t>
            </a:r>
            <a:r>
              <a:rPr lang="en-US" altLang="zh-TW" sz="1800" dirty="0" err="1">
                <a:latin typeface="Arial" panose="020B0604020202020204" pitchFamily="34" charset="0"/>
                <a:cs typeface="Arial" panose="020B0604020202020204" pitchFamily="34" charset="0"/>
              </a:rPr>
              <a:t>Wenming</a:t>
            </a:r>
            <a:r>
              <a:rPr lang="en-US" altLang="zh-TW" sz="1800" dirty="0">
                <a:latin typeface="Arial" panose="020B0604020202020204" pitchFamily="34" charset="0"/>
                <a:cs typeface="Arial" panose="020B0604020202020204" pitchFamily="34" charset="0"/>
              </a:rPr>
              <a:t> Zheng</a:t>
            </a:r>
          </a:p>
          <a:p>
            <a:r>
              <a:rPr lang="en-US" altLang="zh-TW" sz="1800" i="1" dirty="0">
                <a:latin typeface="Arial" panose="020B0604020202020204" pitchFamily="34" charset="0"/>
                <a:cs typeface="Arial" panose="020B0604020202020204" pitchFamily="34" charset="0"/>
              </a:rPr>
              <a:t>2020 IEEE Transactions on Affective Computing</a:t>
            </a:r>
          </a:p>
          <a:p>
            <a:endParaRPr lang="en-US" altLang="zh-TW" sz="1800" dirty="0">
              <a:latin typeface="Arial" panose="020B0604020202020204" pitchFamily="34" charset="0"/>
              <a:cs typeface="Arial" panose="020B0604020202020204" pitchFamily="34" charset="0"/>
            </a:endParaRPr>
          </a:p>
          <a:p>
            <a:r>
              <a:rPr lang="en-US" altLang="zh-TW" sz="1800" dirty="0">
                <a:latin typeface="Arial" panose="020B0604020202020204" pitchFamily="34" charset="0"/>
                <a:cs typeface="Arial" panose="020B0604020202020204" pitchFamily="34" charset="0"/>
              </a:rPr>
              <a:t>Date: 2021/09/24</a:t>
            </a:r>
          </a:p>
          <a:p>
            <a:r>
              <a:rPr lang="en-US" altLang="zh-TW" sz="1800" dirty="0">
                <a:latin typeface="Arial" panose="020B0604020202020204" pitchFamily="34" charset="0"/>
                <a:cs typeface="Arial" panose="020B0604020202020204" pitchFamily="34" charset="0"/>
              </a:rPr>
              <a:t>Speaker: Di-Yuan Wang</a:t>
            </a:r>
          </a:p>
        </p:txBody>
      </p:sp>
    </p:spTree>
    <p:extLst>
      <p:ext uri="{BB962C8B-B14F-4D97-AF65-F5344CB8AC3E}">
        <p14:creationId xmlns:p14="http://schemas.microsoft.com/office/powerpoint/2010/main" val="2396635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8FB4D4A-D3D4-44E5-B683-6B83237AB54C}"/>
              </a:ext>
            </a:extLst>
          </p:cNvPr>
          <p:cNvSpPr>
            <a:spLocks noGrp="1"/>
          </p:cNvSpPr>
          <p:nvPr>
            <p:ph type="title"/>
          </p:nvPr>
        </p:nvSpPr>
        <p:spPr/>
        <p:txBody>
          <a:bodyPr/>
          <a:lstStyle/>
          <a:p>
            <a:r>
              <a:rPr lang="en-US" altLang="zh-TW" b="1" dirty="0">
                <a:latin typeface="Arial" panose="020B0604020202020204" pitchFamily="34" charset="0"/>
                <a:cs typeface="Arial" panose="020B0604020202020204" pitchFamily="34" charset="0"/>
              </a:rPr>
              <a:t>Outline</a:t>
            </a:r>
            <a:endParaRPr lang="zh-TW" altLang="en-US" b="1" dirty="0">
              <a:latin typeface="Arial" panose="020B0604020202020204" pitchFamily="34" charset="0"/>
              <a:cs typeface="Arial" panose="020B0604020202020204" pitchFamily="34" charset="0"/>
            </a:endParaRPr>
          </a:p>
        </p:txBody>
      </p:sp>
      <p:sp>
        <p:nvSpPr>
          <p:cNvPr id="3" name="內容版面配置區 2">
            <a:extLst>
              <a:ext uri="{FF2B5EF4-FFF2-40B4-BE49-F238E27FC236}">
                <a16:creationId xmlns:a16="http://schemas.microsoft.com/office/drawing/2014/main" id="{3787FE00-82BC-4763-B509-DD4B32B142AA}"/>
              </a:ext>
            </a:extLst>
          </p:cNvPr>
          <p:cNvSpPr>
            <a:spLocks noGrp="1"/>
          </p:cNvSpPr>
          <p:nvPr>
            <p:ph idx="1"/>
          </p:nvPr>
        </p:nvSpPr>
        <p:spPr/>
        <p:txBody>
          <a:bodyPr/>
          <a:lstStyle/>
          <a:p>
            <a:r>
              <a:rPr lang="en-US" altLang="zh-TW" dirty="0">
                <a:latin typeface="Arial" panose="020B0604020202020204" pitchFamily="34" charset="0"/>
                <a:cs typeface="Arial" panose="020B0604020202020204" pitchFamily="34" charset="0"/>
              </a:rPr>
              <a:t>Introduction</a:t>
            </a:r>
          </a:p>
          <a:p>
            <a:r>
              <a:rPr lang="en-US" altLang="zh-TW" dirty="0">
                <a:latin typeface="Arial" panose="020B0604020202020204" pitchFamily="34" charset="0"/>
                <a:cs typeface="Arial" panose="020B0604020202020204" pitchFamily="34" charset="0"/>
              </a:rPr>
              <a:t>FSTSL for Cross-Corpus Speech Emotion Recognition</a:t>
            </a:r>
          </a:p>
          <a:p>
            <a:r>
              <a:rPr lang="en-US" altLang="zh-TW" dirty="0">
                <a:latin typeface="Arial" panose="020B0604020202020204" pitchFamily="34" charset="0"/>
                <a:cs typeface="Arial" panose="020B0604020202020204" pitchFamily="34" charset="0"/>
              </a:rPr>
              <a:t>Experiments</a:t>
            </a:r>
          </a:p>
          <a:p>
            <a:r>
              <a:rPr lang="en-US" altLang="zh-TW" dirty="0">
                <a:latin typeface="Arial" panose="020B0604020202020204" pitchFamily="34" charset="0"/>
                <a:cs typeface="Arial" panose="020B0604020202020204" pitchFamily="34" charset="0"/>
              </a:rPr>
              <a:t>Conclusion</a:t>
            </a:r>
          </a:p>
          <a:p>
            <a:r>
              <a:rPr lang="en-US" altLang="zh-TW" dirty="0">
                <a:latin typeface="Arial" panose="020B0604020202020204" pitchFamily="34" charset="0"/>
                <a:cs typeface="Arial" panose="020B0604020202020204" pitchFamily="34" charset="0"/>
              </a:rPr>
              <a:t>Progress Report</a:t>
            </a:r>
            <a:endParaRPr lang="zh-TW" altLang="en-US" dirty="0">
              <a:latin typeface="Arial" panose="020B0604020202020204" pitchFamily="34" charset="0"/>
              <a:cs typeface="Arial" panose="020B0604020202020204" pitchFamily="34" charset="0"/>
            </a:endParaRPr>
          </a:p>
        </p:txBody>
      </p:sp>
      <p:sp>
        <p:nvSpPr>
          <p:cNvPr id="4" name="投影片編號版面配置區 3">
            <a:extLst>
              <a:ext uri="{FF2B5EF4-FFF2-40B4-BE49-F238E27FC236}">
                <a16:creationId xmlns:a16="http://schemas.microsoft.com/office/drawing/2014/main" id="{421C8648-8AD7-43A6-AC5B-C717E9101BF5}"/>
              </a:ext>
            </a:extLst>
          </p:cNvPr>
          <p:cNvSpPr>
            <a:spLocks noGrp="1"/>
          </p:cNvSpPr>
          <p:nvPr>
            <p:ph type="sldNum" sz="quarter" idx="12"/>
          </p:nvPr>
        </p:nvSpPr>
        <p:spPr/>
        <p:txBody>
          <a:bodyPr/>
          <a:lstStyle/>
          <a:p>
            <a:fld id="{E882A8EA-C523-4DD2-99C1-6F95F27E2F9A}" type="slidenum">
              <a:rPr lang="zh-TW" altLang="en-US" smtClean="0"/>
              <a:t>2</a:t>
            </a:fld>
            <a:endParaRPr lang="zh-TW" altLang="en-US"/>
          </a:p>
        </p:txBody>
      </p:sp>
    </p:spTree>
    <p:extLst>
      <p:ext uri="{BB962C8B-B14F-4D97-AF65-F5344CB8AC3E}">
        <p14:creationId xmlns:p14="http://schemas.microsoft.com/office/powerpoint/2010/main" val="1730789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03427B5-CFB3-4267-9082-49B11AF6D4EA}"/>
              </a:ext>
            </a:extLst>
          </p:cNvPr>
          <p:cNvSpPr>
            <a:spLocks noGrp="1"/>
          </p:cNvSpPr>
          <p:nvPr>
            <p:ph type="title"/>
          </p:nvPr>
        </p:nvSpPr>
        <p:spPr/>
        <p:txBody>
          <a:bodyPr/>
          <a:lstStyle/>
          <a:p>
            <a:r>
              <a:rPr lang="en-US" altLang="zh-TW" b="1" dirty="0">
                <a:latin typeface="Arial" panose="020B0604020202020204" pitchFamily="34" charset="0"/>
                <a:cs typeface="Arial" panose="020B0604020202020204" pitchFamily="34" charset="0"/>
              </a:rPr>
              <a:t>Introduction</a:t>
            </a:r>
            <a:endParaRPr lang="zh-TW" altLang="en-US" b="1" dirty="0">
              <a:latin typeface="Arial" panose="020B0604020202020204" pitchFamily="34" charset="0"/>
              <a:cs typeface="Arial" panose="020B0604020202020204" pitchFamily="34" charset="0"/>
            </a:endParaRPr>
          </a:p>
        </p:txBody>
      </p:sp>
      <p:sp>
        <p:nvSpPr>
          <p:cNvPr id="3" name="內容版面配置區 2">
            <a:extLst>
              <a:ext uri="{FF2B5EF4-FFF2-40B4-BE49-F238E27FC236}">
                <a16:creationId xmlns:a16="http://schemas.microsoft.com/office/drawing/2014/main" id="{B39C2740-B9D7-44C9-BBE6-4A8272E535E9}"/>
              </a:ext>
            </a:extLst>
          </p:cNvPr>
          <p:cNvSpPr>
            <a:spLocks noGrp="1"/>
          </p:cNvSpPr>
          <p:nvPr>
            <p:ph idx="1"/>
          </p:nvPr>
        </p:nvSpPr>
        <p:spPr/>
        <p:txBody>
          <a:bodyPr/>
          <a:lstStyle/>
          <a:p>
            <a:r>
              <a:rPr lang="en-US" altLang="zh-TW" dirty="0">
                <a:latin typeface="Arial" panose="020B0604020202020204" pitchFamily="34" charset="0"/>
                <a:cs typeface="Arial" panose="020B0604020202020204" pitchFamily="34" charset="0"/>
              </a:rPr>
              <a:t>With the advances in pattern recognition and machine learning techniques, a dozen of statistical algorithms have been developed for emotion classification in recent years.</a:t>
            </a:r>
          </a:p>
          <a:p>
            <a:pPr lvl="1"/>
            <a:r>
              <a:rPr lang="en-US" altLang="zh-TW" dirty="0">
                <a:latin typeface="Arial" panose="020B0604020202020204" pitchFamily="34" charset="0"/>
                <a:cs typeface="Arial" panose="020B0604020202020204" pitchFamily="34" charset="0"/>
              </a:rPr>
              <a:t>Gaussian mixture model (GMM), neural network (NN), support vector machine (SVM),…</a:t>
            </a:r>
          </a:p>
          <a:p>
            <a:endParaRPr lang="en-US" altLang="zh-TW" sz="2000" dirty="0">
              <a:latin typeface="Arial" panose="020B0604020202020204" pitchFamily="34" charset="0"/>
              <a:cs typeface="Arial" panose="020B0604020202020204" pitchFamily="34" charset="0"/>
            </a:endParaRPr>
          </a:p>
          <a:p>
            <a:r>
              <a:rPr lang="en-US" altLang="zh-TW" dirty="0">
                <a:latin typeface="Arial" panose="020B0604020202020204" pitchFamily="34" charset="0"/>
                <a:cs typeface="Arial" panose="020B0604020202020204" pitchFamily="34" charset="0"/>
              </a:rPr>
              <a:t>Unfortunately, we notice that all these algorithms are conducted on the assumption that the training data and testing data are obtained from the same corpus.</a:t>
            </a:r>
            <a:endParaRPr lang="zh-TW" altLang="en-US" dirty="0">
              <a:latin typeface="Arial" panose="020B0604020202020204" pitchFamily="34" charset="0"/>
              <a:cs typeface="Arial" panose="020B0604020202020204" pitchFamily="34" charset="0"/>
            </a:endParaRPr>
          </a:p>
        </p:txBody>
      </p:sp>
      <p:sp>
        <p:nvSpPr>
          <p:cNvPr id="4" name="投影片編號版面配置區 3">
            <a:extLst>
              <a:ext uri="{FF2B5EF4-FFF2-40B4-BE49-F238E27FC236}">
                <a16:creationId xmlns:a16="http://schemas.microsoft.com/office/drawing/2014/main" id="{C07E9EA9-8C95-44DD-801A-967978BBF8FD}"/>
              </a:ext>
            </a:extLst>
          </p:cNvPr>
          <p:cNvSpPr>
            <a:spLocks noGrp="1"/>
          </p:cNvSpPr>
          <p:nvPr>
            <p:ph type="sldNum" sz="quarter" idx="12"/>
          </p:nvPr>
        </p:nvSpPr>
        <p:spPr/>
        <p:txBody>
          <a:bodyPr/>
          <a:lstStyle/>
          <a:p>
            <a:fld id="{E882A8EA-C523-4DD2-99C1-6F95F27E2F9A}" type="slidenum">
              <a:rPr lang="zh-TW" altLang="en-US" smtClean="0"/>
              <a:t>3</a:t>
            </a:fld>
            <a:endParaRPr lang="zh-TW" altLang="en-US"/>
          </a:p>
        </p:txBody>
      </p:sp>
    </p:spTree>
    <p:extLst>
      <p:ext uri="{BB962C8B-B14F-4D97-AF65-F5344CB8AC3E}">
        <p14:creationId xmlns:p14="http://schemas.microsoft.com/office/powerpoint/2010/main" val="2062544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FF285EB-B062-4D09-B956-85EA43A614B4}"/>
              </a:ext>
            </a:extLst>
          </p:cNvPr>
          <p:cNvSpPr>
            <a:spLocks noGrp="1"/>
          </p:cNvSpPr>
          <p:nvPr>
            <p:ph type="title"/>
          </p:nvPr>
        </p:nvSpPr>
        <p:spPr/>
        <p:txBody>
          <a:bodyPr/>
          <a:lstStyle/>
          <a:p>
            <a:r>
              <a:rPr lang="en-US" altLang="zh-TW" b="1" dirty="0">
                <a:latin typeface="Arial" panose="020B0604020202020204" pitchFamily="34" charset="0"/>
                <a:cs typeface="Arial" panose="020B0604020202020204" pitchFamily="34" charset="0"/>
              </a:rPr>
              <a:t>Introduction</a:t>
            </a:r>
            <a:endParaRPr lang="zh-TW" altLang="en-US" dirty="0">
              <a:latin typeface="Arial" panose="020B0604020202020204" pitchFamily="34" charset="0"/>
              <a:cs typeface="Arial" panose="020B0604020202020204" pitchFamily="34" charset="0"/>
            </a:endParaRPr>
          </a:p>
        </p:txBody>
      </p:sp>
      <p:sp>
        <p:nvSpPr>
          <p:cNvPr id="3" name="內容版面配置區 2">
            <a:extLst>
              <a:ext uri="{FF2B5EF4-FFF2-40B4-BE49-F238E27FC236}">
                <a16:creationId xmlns:a16="http://schemas.microsoft.com/office/drawing/2014/main" id="{72C3A8BB-80F4-4489-94FE-1BFF65FE0D89}"/>
              </a:ext>
            </a:extLst>
          </p:cNvPr>
          <p:cNvSpPr>
            <a:spLocks noGrp="1"/>
          </p:cNvSpPr>
          <p:nvPr>
            <p:ph idx="1"/>
          </p:nvPr>
        </p:nvSpPr>
        <p:spPr/>
        <p:txBody>
          <a:bodyPr>
            <a:normAutofit/>
          </a:bodyPr>
          <a:lstStyle/>
          <a:p>
            <a:r>
              <a:rPr lang="en-US" altLang="zh-TW" dirty="0">
                <a:latin typeface="Arial" panose="020B0604020202020204" pitchFamily="34" charset="0"/>
                <a:cs typeface="Arial" panose="020B0604020202020204" pitchFamily="34" charset="0"/>
              </a:rPr>
              <a:t>Recently, transfer learning has been identified as an effective tool to address this problem by storing the knowledge obtained from the source data and applying this knowledge to the target data [11], [19], [20], [21].</a:t>
            </a:r>
          </a:p>
          <a:p>
            <a:pPr marL="0" indent="0">
              <a:buNone/>
            </a:pPr>
            <a:endParaRPr lang="en-US" altLang="zh-TW" sz="2000" dirty="0">
              <a:latin typeface="Arial" panose="020B0604020202020204" pitchFamily="34" charset="0"/>
              <a:cs typeface="Arial" panose="020B0604020202020204" pitchFamily="34" charset="0"/>
            </a:endParaRPr>
          </a:p>
          <a:p>
            <a:r>
              <a:rPr lang="en-US" altLang="zh-TW" dirty="0">
                <a:latin typeface="Arial" panose="020B0604020202020204" pitchFamily="34" charset="0"/>
                <a:cs typeface="Arial" panose="020B0604020202020204" pitchFamily="34" charset="0"/>
              </a:rPr>
              <a:t>All of these algorithms focus on finding the latent common feature representations to cope with the feature matching problem, and do not take into account the importance of feature selection together.</a:t>
            </a:r>
          </a:p>
          <a:p>
            <a:endParaRPr lang="zh-TW" altLang="en-US" dirty="0">
              <a:latin typeface="Arial" panose="020B0604020202020204" pitchFamily="34" charset="0"/>
              <a:cs typeface="Arial" panose="020B0604020202020204" pitchFamily="34" charset="0"/>
            </a:endParaRPr>
          </a:p>
        </p:txBody>
      </p:sp>
      <p:sp>
        <p:nvSpPr>
          <p:cNvPr id="4" name="投影片編號版面配置區 3">
            <a:extLst>
              <a:ext uri="{FF2B5EF4-FFF2-40B4-BE49-F238E27FC236}">
                <a16:creationId xmlns:a16="http://schemas.microsoft.com/office/drawing/2014/main" id="{804CB972-53C1-4215-8081-8DF13CE1D863}"/>
              </a:ext>
            </a:extLst>
          </p:cNvPr>
          <p:cNvSpPr>
            <a:spLocks noGrp="1"/>
          </p:cNvSpPr>
          <p:nvPr>
            <p:ph type="sldNum" sz="quarter" idx="12"/>
          </p:nvPr>
        </p:nvSpPr>
        <p:spPr/>
        <p:txBody>
          <a:bodyPr/>
          <a:lstStyle/>
          <a:p>
            <a:fld id="{E882A8EA-C523-4DD2-99C1-6F95F27E2F9A}" type="slidenum">
              <a:rPr lang="zh-TW" altLang="en-US" smtClean="0"/>
              <a:t>4</a:t>
            </a:fld>
            <a:endParaRPr lang="zh-TW" altLang="en-US"/>
          </a:p>
        </p:txBody>
      </p:sp>
      <p:sp>
        <p:nvSpPr>
          <p:cNvPr id="6" name="文字方塊 5">
            <a:extLst>
              <a:ext uri="{FF2B5EF4-FFF2-40B4-BE49-F238E27FC236}">
                <a16:creationId xmlns:a16="http://schemas.microsoft.com/office/drawing/2014/main" id="{0A87C97A-B890-4316-89D9-25C8CB2FDDFD}"/>
              </a:ext>
            </a:extLst>
          </p:cNvPr>
          <p:cNvSpPr txBox="1"/>
          <p:nvPr/>
        </p:nvSpPr>
        <p:spPr>
          <a:xfrm>
            <a:off x="838200" y="5661539"/>
            <a:ext cx="10515600" cy="1061829"/>
          </a:xfrm>
          <a:prstGeom prst="rect">
            <a:avLst/>
          </a:prstGeom>
          <a:noFill/>
        </p:spPr>
        <p:txBody>
          <a:bodyPr wrap="square">
            <a:spAutoFit/>
          </a:bodyPr>
          <a:lstStyle/>
          <a:p>
            <a:r>
              <a:rPr lang="zh-TW" altLang="en-US" sz="1050" dirty="0">
                <a:solidFill>
                  <a:schemeClr val="bg1">
                    <a:lumMod val="65000"/>
                  </a:schemeClr>
                </a:solidFill>
                <a:latin typeface="Arial" panose="020B0604020202020204" pitchFamily="34" charset="0"/>
                <a:cs typeface="Arial" panose="020B0604020202020204" pitchFamily="34" charset="0"/>
              </a:rPr>
              <a:t>[11] P. Song, et al., “Cross-corpus speech emotion recognition based on transfer non negative matrix factorization,” Speech Commun., vol. 83, pp. 34–41, 2016.</a:t>
            </a:r>
            <a:endParaRPr lang="en-US" altLang="zh-TW" sz="1050" dirty="0">
              <a:solidFill>
                <a:schemeClr val="bg1">
                  <a:lumMod val="65000"/>
                </a:schemeClr>
              </a:solidFill>
              <a:latin typeface="Arial" panose="020B0604020202020204" pitchFamily="34" charset="0"/>
              <a:cs typeface="Arial" panose="020B0604020202020204" pitchFamily="34" charset="0"/>
            </a:endParaRPr>
          </a:p>
          <a:p>
            <a:r>
              <a:rPr lang="en-US" altLang="zh-TW" sz="1050" dirty="0">
                <a:solidFill>
                  <a:schemeClr val="bg1">
                    <a:lumMod val="65000"/>
                  </a:schemeClr>
                </a:solidFill>
                <a:latin typeface="Arial" panose="020B0604020202020204" pitchFamily="34" charset="0"/>
                <a:cs typeface="Arial" panose="020B0604020202020204" pitchFamily="34" charset="0"/>
              </a:rPr>
              <a:t>[19] J. Deng, Z. Zhang, F. </a:t>
            </a:r>
            <a:r>
              <a:rPr lang="en-US" altLang="zh-TW" sz="1050" dirty="0" err="1">
                <a:solidFill>
                  <a:schemeClr val="bg1">
                    <a:lumMod val="65000"/>
                  </a:schemeClr>
                </a:solidFill>
                <a:latin typeface="Arial" panose="020B0604020202020204" pitchFamily="34" charset="0"/>
                <a:cs typeface="Arial" panose="020B0604020202020204" pitchFamily="34" charset="0"/>
              </a:rPr>
              <a:t>Eyben</a:t>
            </a:r>
            <a:r>
              <a:rPr lang="en-US" altLang="zh-TW" sz="1050" dirty="0">
                <a:solidFill>
                  <a:schemeClr val="bg1">
                    <a:lumMod val="65000"/>
                  </a:schemeClr>
                </a:solidFill>
                <a:latin typeface="Arial" panose="020B0604020202020204" pitchFamily="34" charset="0"/>
                <a:cs typeface="Arial" panose="020B0604020202020204" pitchFamily="34" charset="0"/>
              </a:rPr>
              <a:t>, and B. Schuller, “Autoencoder-based unsupervised domain adaptation for speech emotion recognition,”</a:t>
            </a:r>
          </a:p>
          <a:p>
            <a:r>
              <a:rPr lang="en-US" altLang="zh-TW" sz="1050" dirty="0">
                <a:solidFill>
                  <a:schemeClr val="bg1">
                    <a:lumMod val="65000"/>
                  </a:schemeClr>
                </a:solidFill>
                <a:latin typeface="Arial" panose="020B0604020202020204" pitchFamily="34" charset="0"/>
                <a:cs typeface="Arial" panose="020B0604020202020204" pitchFamily="34" charset="0"/>
              </a:rPr>
              <a:t>IEEE Signal Process. Lett., vol. 21, no. 9, pp. 1068–1072, Sep. 2014.</a:t>
            </a:r>
          </a:p>
          <a:p>
            <a:r>
              <a:rPr lang="en-US" altLang="zh-TW" sz="1050" dirty="0">
                <a:solidFill>
                  <a:schemeClr val="bg1">
                    <a:lumMod val="65000"/>
                  </a:schemeClr>
                </a:solidFill>
                <a:latin typeface="Arial" panose="020B0604020202020204" pitchFamily="34" charset="0"/>
                <a:cs typeface="Arial" panose="020B0604020202020204" pitchFamily="34" charset="0"/>
              </a:rPr>
              <a:t>[20] Y. </a:t>
            </a:r>
            <a:r>
              <a:rPr lang="en-US" altLang="zh-TW" sz="1050" dirty="0" err="1">
                <a:solidFill>
                  <a:schemeClr val="bg1">
                    <a:lumMod val="65000"/>
                  </a:schemeClr>
                </a:solidFill>
                <a:latin typeface="Arial" panose="020B0604020202020204" pitchFamily="34" charset="0"/>
                <a:cs typeface="Arial" panose="020B0604020202020204" pitchFamily="34" charset="0"/>
              </a:rPr>
              <a:t>Zong</a:t>
            </a:r>
            <a:r>
              <a:rPr lang="en-US" altLang="zh-TW" sz="1050" dirty="0">
                <a:solidFill>
                  <a:schemeClr val="bg1">
                    <a:lumMod val="65000"/>
                  </a:schemeClr>
                </a:solidFill>
                <a:latin typeface="Arial" panose="020B0604020202020204" pitchFamily="34" charset="0"/>
                <a:cs typeface="Arial" panose="020B0604020202020204" pitchFamily="34" charset="0"/>
              </a:rPr>
              <a:t>, W. Zheng, T. Zhang, and X. Huang, “Cross-corpus speech emotion recognition based on domain-adaptive least-</a:t>
            </a:r>
          </a:p>
          <a:p>
            <a:r>
              <a:rPr lang="en-US" altLang="zh-TW" sz="1050" dirty="0">
                <a:solidFill>
                  <a:schemeClr val="bg1">
                    <a:lumMod val="65000"/>
                  </a:schemeClr>
                </a:solidFill>
                <a:latin typeface="Arial" panose="020B0604020202020204" pitchFamily="34" charset="0"/>
                <a:cs typeface="Arial" panose="020B0604020202020204" pitchFamily="34" charset="0"/>
              </a:rPr>
              <a:t>squares regression,” IEEE Signal Process. Lett., vol. 23, no. 5, pp. 585–589, May 2016.</a:t>
            </a:r>
          </a:p>
          <a:p>
            <a:r>
              <a:rPr lang="en-US" altLang="zh-TW" sz="1050" dirty="0">
                <a:solidFill>
                  <a:schemeClr val="bg1">
                    <a:lumMod val="65000"/>
                  </a:schemeClr>
                </a:solidFill>
                <a:latin typeface="Arial" panose="020B0604020202020204" pitchFamily="34" charset="0"/>
                <a:cs typeface="Arial" panose="020B0604020202020204" pitchFamily="34" charset="0"/>
              </a:rPr>
              <a:t>[21] P. Song, “Transfer linear subspace learning for cross-corpus speech emotion recognition,” IEEE Trans. Affective </a:t>
            </a:r>
            <a:r>
              <a:rPr lang="en-US" altLang="zh-TW" sz="1050" dirty="0" err="1">
                <a:solidFill>
                  <a:schemeClr val="bg1">
                    <a:lumMod val="65000"/>
                  </a:schemeClr>
                </a:solidFill>
                <a:latin typeface="Arial" panose="020B0604020202020204" pitchFamily="34" charset="0"/>
                <a:cs typeface="Arial" panose="020B0604020202020204" pitchFamily="34" charset="0"/>
              </a:rPr>
              <a:t>Comput</a:t>
            </a:r>
            <a:r>
              <a:rPr lang="en-US" altLang="zh-TW" sz="1050" dirty="0">
                <a:solidFill>
                  <a:schemeClr val="bg1">
                    <a:lumMod val="65000"/>
                  </a:schemeClr>
                </a:solidFill>
                <a:latin typeface="Arial" panose="020B0604020202020204" pitchFamily="34" charset="0"/>
                <a:cs typeface="Arial" panose="020B0604020202020204" pitchFamily="34" charset="0"/>
              </a:rPr>
              <a:t>., 2017, </a:t>
            </a:r>
            <a:r>
              <a:rPr lang="en-US" altLang="zh-TW" sz="1050" dirty="0" err="1">
                <a:solidFill>
                  <a:schemeClr val="bg1">
                    <a:lumMod val="65000"/>
                  </a:schemeClr>
                </a:solidFill>
                <a:latin typeface="Arial" panose="020B0604020202020204" pitchFamily="34" charset="0"/>
                <a:cs typeface="Arial" panose="020B0604020202020204" pitchFamily="34" charset="0"/>
              </a:rPr>
              <a:t>doi</a:t>
            </a:r>
            <a:r>
              <a:rPr lang="en-US" altLang="zh-TW" sz="1050" dirty="0">
                <a:solidFill>
                  <a:schemeClr val="bg1">
                    <a:lumMod val="65000"/>
                  </a:schemeClr>
                </a:solidFill>
                <a:latin typeface="Arial" panose="020B0604020202020204" pitchFamily="34" charset="0"/>
                <a:cs typeface="Arial" panose="020B0604020202020204" pitchFamily="34" charset="0"/>
              </a:rPr>
              <a:t>: 10.1109/TAFFC.2017.2705696.</a:t>
            </a:r>
            <a:endParaRPr lang="zh-TW" altLang="en-US" sz="105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0072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E5D46EA-1594-4267-99BB-D5ECEA2B3D98}"/>
              </a:ext>
            </a:extLst>
          </p:cNvPr>
          <p:cNvSpPr>
            <a:spLocks noGrp="1"/>
          </p:cNvSpPr>
          <p:nvPr>
            <p:ph type="title"/>
          </p:nvPr>
        </p:nvSpPr>
        <p:spPr/>
        <p:txBody>
          <a:bodyPr/>
          <a:lstStyle/>
          <a:p>
            <a:r>
              <a:rPr lang="en-US" altLang="zh-TW" b="1" dirty="0">
                <a:latin typeface="Arial" panose="020B0604020202020204" pitchFamily="34" charset="0"/>
                <a:cs typeface="Arial" panose="020B0604020202020204" pitchFamily="34" charset="0"/>
              </a:rPr>
              <a:t>Introduction</a:t>
            </a:r>
            <a:endParaRPr lang="zh-TW" altLang="en-US" dirty="0">
              <a:latin typeface="Arial" panose="020B0604020202020204" pitchFamily="34" charset="0"/>
              <a:cs typeface="Arial" panose="020B0604020202020204" pitchFamily="34" charset="0"/>
            </a:endParaRPr>
          </a:p>
        </p:txBody>
      </p:sp>
      <p:sp>
        <p:nvSpPr>
          <p:cNvPr id="3" name="內容版面配置區 2">
            <a:extLst>
              <a:ext uri="{FF2B5EF4-FFF2-40B4-BE49-F238E27FC236}">
                <a16:creationId xmlns:a16="http://schemas.microsoft.com/office/drawing/2014/main" id="{005B0766-5DF6-4B65-A4A9-BD8C202931AA}"/>
              </a:ext>
            </a:extLst>
          </p:cNvPr>
          <p:cNvSpPr>
            <a:spLocks noGrp="1"/>
          </p:cNvSpPr>
          <p:nvPr>
            <p:ph idx="1"/>
          </p:nvPr>
        </p:nvSpPr>
        <p:spPr/>
        <p:txBody>
          <a:bodyPr/>
          <a:lstStyle/>
          <a:p>
            <a:r>
              <a:rPr lang="en-US" altLang="zh-TW" dirty="0">
                <a:latin typeface="Arial" panose="020B0604020202020204" pitchFamily="34" charset="0"/>
                <a:cs typeface="Arial" panose="020B0604020202020204" pitchFamily="34" charset="0"/>
              </a:rPr>
              <a:t>In this paper, we propose a novel cross-corpus speech emotion recognition method, called feature selection based transfer subspace learning (FSTSL).</a:t>
            </a:r>
          </a:p>
          <a:p>
            <a:r>
              <a:rPr lang="en-US" altLang="zh-TW" dirty="0">
                <a:latin typeface="Arial" panose="020B0604020202020204" pitchFamily="34" charset="0"/>
                <a:cs typeface="Arial" panose="020B0604020202020204" pitchFamily="34" charset="0"/>
              </a:rPr>
              <a:t>The central idea of our approach is that the transfer subspace learning and feature selection are conducted together.</a:t>
            </a:r>
          </a:p>
          <a:p>
            <a:r>
              <a:rPr lang="en-US" altLang="zh-TW" dirty="0">
                <a:latin typeface="Arial" panose="020B0604020202020204" pitchFamily="34" charset="0"/>
                <a:cs typeface="Arial" panose="020B0604020202020204" pitchFamily="34" charset="0"/>
              </a:rPr>
              <a:t>In this way, we can learn a projection matrix to map the features from different corpora into a common feature subspace.</a:t>
            </a:r>
          </a:p>
          <a:p>
            <a:r>
              <a:rPr lang="en-US" altLang="zh-TW" dirty="0">
                <a:latin typeface="Arial" panose="020B0604020202020204" pitchFamily="34" charset="0"/>
                <a:cs typeface="Arial" panose="020B0604020202020204" pitchFamily="34" charset="0"/>
              </a:rPr>
              <a:t>Therefore, the obtained common feature representations are more robust, and can have more discriminative power.</a:t>
            </a:r>
            <a:endParaRPr lang="zh-TW" altLang="en-US" dirty="0">
              <a:latin typeface="Arial" panose="020B0604020202020204" pitchFamily="34" charset="0"/>
              <a:cs typeface="Arial" panose="020B0604020202020204" pitchFamily="34" charset="0"/>
            </a:endParaRPr>
          </a:p>
        </p:txBody>
      </p:sp>
      <p:sp>
        <p:nvSpPr>
          <p:cNvPr id="4" name="投影片編號版面配置區 3">
            <a:extLst>
              <a:ext uri="{FF2B5EF4-FFF2-40B4-BE49-F238E27FC236}">
                <a16:creationId xmlns:a16="http://schemas.microsoft.com/office/drawing/2014/main" id="{EB537709-3937-420D-A957-8BCDD01ABE32}"/>
              </a:ext>
            </a:extLst>
          </p:cNvPr>
          <p:cNvSpPr>
            <a:spLocks noGrp="1"/>
          </p:cNvSpPr>
          <p:nvPr>
            <p:ph type="sldNum" sz="quarter" idx="12"/>
          </p:nvPr>
        </p:nvSpPr>
        <p:spPr/>
        <p:txBody>
          <a:bodyPr/>
          <a:lstStyle/>
          <a:p>
            <a:fld id="{E882A8EA-C523-4DD2-99C1-6F95F27E2F9A}" type="slidenum">
              <a:rPr lang="zh-TW" altLang="en-US" smtClean="0"/>
              <a:t>5</a:t>
            </a:fld>
            <a:endParaRPr lang="zh-TW" altLang="en-US"/>
          </a:p>
        </p:txBody>
      </p:sp>
    </p:spTree>
    <p:extLst>
      <p:ext uri="{BB962C8B-B14F-4D97-AF65-F5344CB8AC3E}">
        <p14:creationId xmlns:p14="http://schemas.microsoft.com/office/powerpoint/2010/main" val="1242482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8CB4A2F-0D25-4AE9-BA05-A7E5C8F7E3A4}"/>
              </a:ext>
            </a:extLst>
          </p:cNvPr>
          <p:cNvSpPr>
            <a:spLocks noGrp="1"/>
          </p:cNvSpPr>
          <p:nvPr>
            <p:ph type="title"/>
          </p:nvPr>
        </p:nvSpPr>
        <p:spPr/>
        <p:txBody>
          <a:bodyPr>
            <a:normAutofit/>
          </a:bodyPr>
          <a:lstStyle/>
          <a:p>
            <a:r>
              <a:rPr lang="en-US" altLang="zh-TW" sz="2800" b="1" dirty="0">
                <a:latin typeface="Arial" panose="020B0604020202020204" pitchFamily="34" charset="0"/>
                <a:cs typeface="Arial" panose="020B0604020202020204" pitchFamily="34" charset="0"/>
              </a:rPr>
              <a:t>FSTSL for Cross-Corpus Speech Emotion Recognition</a:t>
            </a:r>
            <a:endParaRPr lang="zh-TW" altLang="en-US" sz="2800" b="1" dirty="0"/>
          </a:p>
        </p:txBody>
      </p:sp>
      <mc:AlternateContent xmlns:mc="http://schemas.openxmlformats.org/markup-compatibility/2006">
        <mc:Choice xmlns:a14="http://schemas.microsoft.com/office/drawing/2010/main" Requires="a14">
          <p:sp>
            <p:nvSpPr>
              <p:cNvPr id="3" name="內容版面配置區 2">
                <a:extLst>
                  <a:ext uri="{FF2B5EF4-FFF2-40B4-BE49-F238E27FC236}">
                    <a16:creationId xmlns:a16="http://schemas.microsoft.com/office/drawing/2014/main" id="{4DA72515-B48D-4227-908B-E114E2A47C76}"/>
                  </a:ext>
                </a:extLst>
              </p:cNvPr>
              <p:cNvSpPr>
                <a:spLocks noGrp="1"/>
              </p:cNvSpPr>
              <p:nvPr>
                <p:ph idx="1"/>
              </p:nvPr>
            </p:nvSpPr>
            <p:spPr/>
            <p:txBody>
              <a:bodyPr>
                <a:normAutofit fontScale="92500" lnSpcReduction="10000"/>
              </a:bodyPr>
              <a:lstStyle/>
              <a:p>
                <a:pPr>
                  <a:lnSpc>
                    <a:spcPct val="100000"/>
                  </a:lnSpc>
                </a:pPr>
                <a:r>
                  <a:rPr lang="en-US" altLang="zh-TW" sz="2400" dirty="0">
                    <a:latin typeface="Arial" panose="020B0604020202020204" pitchFamily="34" charset="0"/>
                    <a:cs typeface="Arial" panose="020B0604020202020204" pitchFamily="34" charset="0"/>
                  </a:rPr>
                  <a:t>Given a feature matrix </a:t>
                </a:r>
                <a14:m>
                  <m:oMath xmlns:m="http://schemas.openxmlformats.org/officeDocument/2006/math">
                    <m:r>
                      <a:rPr lang="en-US" altLang="zh-TW" sz="2400" b="0" i="1" smtClean="0">
                        <a:latin typeface="Cambria Math" panose="02040503050406030204" pitchFamily="18" charset="0"/>
                        <a:cs typeface="Arial" panose="020B0604020202020204" pitchFamily="34" charset="0"/>
                      </a:rPr>
                      <m:t>𝑋</m:t>
                    </m:r>
                    <m:r>
                      <a:rPr lang="en-US" altLang="zh-TW" sz="2400" b="0" i="1" smtClean="0">
                        <a:latin typeface="Cambria Math" panose="02040503050406030204" pitchFamily="18" charset="0"/>
                        <a:cs typeface="Arial" panose="020B0604020202020204" pitchFamily="34" charset="0"/>
                      </a:rPr>
                      <m:t>=[</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𝑋</m:t>
                        </m:r>
                      </m:e>
                      <m:sub>
                        <m:r>
                          <a:rPr lang="en-US" altLang="zh-TW" sz="2400" b="0" i="1" smtClean="0">
                            <a:latin typeface="Cambria Math" panose="02040503050406030204" pitchFamily="18" charset="0"/>
                            <a:cs typeface="Arial" panose="020B0604020202020204" pitchFamily="34" charset="0"/>
                          </a:rPr>
                          <m:t>𝑠</m:t>
                        </m:r>
                      </m:sub>
                    </m:sSub>
                    <m:r>
                      <a:rPr lang="en-US" altLang="zh-TW" sz="2400" b="0" i="1" smtClean="0">
                        <a:latin typeface="Cambria Math" panose="02040503050406030204" pitchFamily="18" charset="0"/>
                        <a:cs typeface="Arial" panose="020B0604020202020204" pitchFamily="34" charset="0"/>
                      </a:rPr>
                      <m:t>, </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𝑋</m:t>
                        </m:r>
                      </m:e>
                      <m:sub>
                        <m:r>
                          <a:rPr lang="en-US" altLang="zh-TW" sz="2400" b="0" i="1" smtClean="0">
                            <a:latin typeface="Cambria Math" panose="02040503050406030204" pitchFamily="18" charset="0"/>
                            <a:cs typeface="Arial" panose="020B0604020202020204" pitchFamily="34" charset="0"/>
                          </a:rPr>
                          <m:t>𝑡</m:t>
                        </m:r>
                      </m:sub>
                    </m:sSub>
                    <m:r>
                      <a:rPr lang="en-US" altLang="zh-TW" sz="2400" b="0" i="1" smtClean="0">
                        <a:latin typeface="Cambria Math" panose="02040503050406030204" pitchFamily="18" charset="0"/>
                        <a:cs typeface="Arial" panose="020B0604020202020204" pitchFamily="34" charset="0"/>
                      </a:rPr>
                      <m:t>]</m:t>
                    </m:r>
                  </m:oMath>
                </a14:m>
                <a:r>
                  <a:rPr lang="en-US" altLang="zh-TW" sz="2400" dirty="0">
                    <a:latin typeface="Arial" panose="020B0604020202020204" pitchFamily="34" charset="0"/>
                    <a:cs typeface="Arial" panose="020B0604020202020204" pitchFamily="34" charset="0"/>
                  </a:rPr>
                  <a:t>, where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𝑋</m:t>
                        </m:r>
                      </m:e>
                      <m:sub>
                        <m:r>
                          <a:rPr lang="en-US" altLang="zh-TW" sz="2400" b="0" i="1" smtClean="0">
                            <a:latin typeface="Cambria Math" panose="02040503050406030204" pitchFamily="18" charset="0"/>
                            <a:cs typeface="Arial" panose="020B0604020202020204" pitchFamily="34" charset="0"/>
                          </a:rPr>
                          <m:t>𝑠</m:t>
                        </m:r>
                      </m:sub>
                    </m:sSub>
                    <m:r>
                      <a:rPr lang="en-US" altLang="zh-TW" sz="2400" b="0" i="1" smtClean="0">
                        <a:latin typeface="Cambria Math" panose="02040503050406030204" pitchFamily="18" charset="0"/>
                        <a:cs typeface="Arial" panose="020B0604020202020204" pitchFamily="34" charset="0"/>
                      </a:rPr>
                      <m:t>=</m:t>
                    </m:r>
                    <m:sSup>
                      <m:sSupPr>
                        <m:ctrlPr>
                          <a:rPr lang="en-US" altLang="zh-TW" sz="2400" b="0" i="1" smtClean="0">
                            <a:latin typeface="Cambria Math" panose="02040503050406030204" pitchFamily="18" charset="0"/>
                            <a:cs typeface="Arial" panose="020B0604020202020204" pitchFamily="34" charset="0"/>
                          </a:rPr>
                        </m:ctrlPr>
                      </m:sSupPr>
                      <m:e>
                        <m:r>
                          <a:rPr lang="en-US" altLang="zh-TW" sz="2400" b="0" i="1" smtClean="0">
                            <a:latin typeface="Cambria Math" panose="02040503050406030204" pitchFamily="18" charset="0"/>
                            <a:cs typeface="Arial" panose="020B0604020202020204" pitchFamily="34" charset="0"/>
                          </a:rPr>
                          <m:t>[</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𝑥</m:t>
                            </m:r>
                          </m:e>
                          <m:sub>
                            <m:r>
                              <a:rPr lang="en-US" altLang="zh-TW" sz="2400" b="0" i="1" smtClean="0">
                                <a:latin typeface="Cambria Math" panose="02040503050406030204" pitchFamily="18" charset="0"/>
                                <a:cs typeface="Arial" panose="020B0604020202020204" pitchFamily="34" charset="0"/>
                              </a:rPr>
                              <m:t>1</m:t>
                            </m:r>
                          </m:sub>
                        </m:sSub>
                        <m:r>
                          <a:rPr lang="en-US" altLang="zh-TW" sz="2400" b="0" i="1" smtClean="0">
                            <a:latin typeface="Cambria Math" panose="02040503050406030204" pitchFamily="18" charset="0"/>
                            <a:cs typeface="Arial" panose="020B0604020202020204" pitchFamily="34" charset="0"/>
                          </a:rPr>
                          <m:t>,…,</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𝑥</m:t>
                            </m:r>
                          </m:e>
                          <m:sub>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𝑛</m:t>
                                </m:r>
                              </m:e>
                              <m:sub>
                                <m:r>
                                  <a:rPr lang="en-US" altLang="zh-TW" sz="2400" b="0" i="1" smtClean="0">
                                    <a:latin typeface="Cambria Math" panose="02040503050406030204" pitchFamily="18" charset="0"/>
                                    <a:cs typeface="Arial" panose="020B0604020202020204" pitchFamily="34" charset="0"/>
                                  </a:rPr>
                                  <m:t>𝑠</m:t>
                                </m:r>
                              </m:sub>
                            </m:sSub>
                          </m:sub>
                        </m:sSub>
                        <m:r>
                          <a:rPr lang="en-US" altLang="zh-TW" sz="2400" b="0" i="1" smtClean="0">
                            <a:latin typeface="Cambria Math" panose="02040503050406030204" pitchFamily="18" charset="0"/>
                            <a:cs typeface="Arial" panose="020B0604020202020204" pitchFamily="34" charset="0"/>
                          </a:rPr>
                          <m:t>]</m:t>
                        </m:r>
                      </m:e>
                      <m:sup>
                        <m:r>
                          <a:rPr lang="en-US" altLang="zh-TW" sz="2400" b="0" i="1" smtClean="0">
                            <a:latin typeface="Cambria Math" panose="02040503050406030204" pitchFamily="18" charset="0"/>
                            <a:cs typeface="Arial" panose="020B0604020202020204" pitchFamily="34" charset="0"/>
                          </a:rPr>
                          <m:t>𝑇</m:t>
                        </m:r>
                      </m:sup>
                    </m:sSup>
                  </m:oMath>
                </a14:m>
                <a:r>
                  <a:rPr lang="en-US" altLang="zh-TW" sz="2400" dirty="0">
                    <a:latin typeface="Arial" panose="020B0604020202020204" pitchFamily="34" charset="0"/>
                    <a:cs typeface="Arial" panose="020B0604020202020204" pitchFamily="34" charset="0"/>
                  </a:rPr>
                  <a:t> and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𝑋</m:t>
                        </m:r>
                      </m:e>
                      <m:sub>
                        <m:r>
                          <a:rPr lang="en-US" altLang="zh-TW" sz="2400" b="0" i="1" smtClean="0">
                            <a:latin typeface="Cambria Math" panose="02040503050406030204" pitchFamily="18" charset="0"/>
                            <a:cs typeface="Arial" panose="020B0604020202020204" pitchFamily="34" charset="0"/>
                          </a:rPr>
                          <m:t>𝑡</m:t>
                        </m:r>
                      </m:sub>
                    </m:sSub>
                    <m:r>
                      <a:rPr lang="en-US" altLang="zh-TW" sz="2400" b="0" i="1" smtClean="0">
                        <a:latin typeface="Cambria Math" panose="02040503050406030204" pitchFamily="18" charset="0"/>
                        <a:cs typeface="Arial" panose="020B0604020202020204" pitchFamily="34" charset="0"/>
                      </a:rPr>
                      <m:t>=</m:t>
                    </m:r>
                    <m:sSup>
                      <m:sSupPr>
                        <m:ctrlPr>
                          <a:rPr lang="en-US" altLang="zh-TW" sz="2400" b="0" i="1" smtClean="0">
                            <a:latin typeface="Cambria Math" panose="02040503050406030204" pitchFamily="18" charset="0"/>
                            <a:cs typeface="Arial" panose="020B0604020202020204" pitchFamily="34" charset="0"/>
                          </a:rPr>
                        </m:ctrlPr>
                      </m:sSupPr>
                      <m:e>
                        <m:r>
                          <a:rPr lang="en-US" altLang="zh-TW" sz="2400" b="0" i="1" smtClean="0">
                            <a:latin typeface="Cambria Math" panose="02040503050406030204" pitchFamily="18" charset="0"/>
                            <a:cs typeface="Arial" panose="020B0604020202020204" pitchFamily="34" charset="0"/>
                          </a:rPr>
                          <m:t>[</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𝑥</m:t>
                            </m:r>
                          </m:e>
                          <m:sub>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𝑛</m:t>
                                </m:r>
                              </m:e>
                              <m:sub>
                                <m:r>
                                  <a:rPr lang="en-US" altLang="zh-TW" sz="2400" b="0" i="1" smtClean="0">
                                    <a:latin typeface="Cambria Math" panose="02040503050406030204" pitchFamily="18" charset="0"/>
                                    <a:cs typeface="Arial" panose="020B0604020202020204" pitchFamily="34" charset="0"/>
                                  </a:rPr>
                                  <m:t>𝑠</m:t>
                                </m:r>
                              </m:sub>
                            </m:sSub>
                            <m:r>
                              <a:rPr lang="en-US" altLang="zh-TW" sz="2400" b="0" i="1" smtClean="0">
                                <a:latin typeface="Cambria Math" panose="02040503050406030204" pitchFamily="18" charset="0"/>
                                <a:cs typeface="Arial" panose="020B0604020202020204" pitchFamily="34" charset="0"/>
                              </a:rPr>
                              <m:t>+1</m:t>
                            </m:r>
                          </m:sub>
                        </m:sSub>
                        <m:r>
                          <a:rPr lang="en-US" altLang="zh-TW" sz="2400" b="0" i="1" smtClean="0">
                            <a:latin typeface="Cambria Math" panose="02040503050406030204" pitchFamily="18" charset="0"/>
                            <a:cs typeface="Arial" panose="020B0604020202020204" pitchFamily="34" charset="0"/>
                          </a:rPr>
                          <m:t>,…,</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𝑥</m:t>
                            </m:r>
                          </m:e>
                          <m:sub>
                            <m:r>
                              <a:rPr lang="en-US" altLang="zh-TW" sz="2400" b="0" i="1" smtClean="0">
                                <a:latin typeface="Cambria Math" panose="02040503050406030204" pitchFamily="18" charset="0"/>
                                <a:cs typeface="Arial" panose="020B0604020202020204" pitchFamily="34" charset="0"/>
                              </a:rPr>
                              <m:t>𝑛</m:t>
                            </m:r>
                          </m:sub>
                        </m:sSub>
                        <m:r>
                          <a:rPr lang="en-US" altLang="zh-TW" sz="2400" b="0" i="1" smtClean="0">
                            <a:latin typeface="Cambria Math" panose="02040503050406030204" pitchFamily="18" charset="0"/>
                            <a:cs typeface="Arial" panose="020B0604020202020204" pitchFamily="34" charset="0"/>
                          </a:rPr>
                          <m:t>]</m:t>
                        </m:r>
                      </m:e>
                      <m:sup>
                        <m:r>
                          <a:rPr lang="en-US" altLang="zh-TW" sz="2400" b="0" i="1" smtClean="0">
                            <a:latin typeface="Cambria Math" panose="02040503050406030204" pitchFamily="18" charset="0"/>
                            <a:cs typeface="Arial" panose="020B0604020202020204" pitchFamily="34" charset="0"/>
                          </a:rPr>
                          <m:t>𝑇</m:t>
                        </m:r>
                      </m:sup>
                    </m:sSup>
                    <m:r>
                      <a:rPr lang="en-US" altLang="zh-TW" sz="2400" b="0" i="1" smtClean="0">
                        <a:latin typeface="Cambria Math" panose="02040503050406030204" pitchFamily="18" charset="0"/>
                        <a:cs typeface="Arial" panose="020B0604020202020204" pitchFamily="34" charset="0"/>
                      </a:rPr>
                      <m:t> </m:t>
                    </m:r>
                  </m:oMath>
                </a14:m>
                <a:r>
                  <a:rPr lang="en-US" altLang="zh-TW" sz="2400" dirty="0">
                    <a:latin typeface="Arial" panose="020B0604020202020204" pitchFamily="34" charset="0"/>
                    <a:cs typeface="Arial" panose="020B0604020202020204" pitchFamily="34" charset="0"/>
                  </a:rPr>
                  <a:t>are the features of source and target corpus, respectively.</a:t>
                </a:r>
              </a:p>
              <a:p>
                <a:pPr>
                  <a:lnSpc>
                    <a:spcPct val="100000"/>
                  </a:lnSpc>
                </a:pPr>
                <a:r>
                  <a:rPr lang="en-US" altLang="zh-TW" sz="2400" dirty="0">
                    <a:latin typeface="Arial" panose="020B0604020202020204" pitchFamily="34" charset="0"/>
                    <a:cs typeface="Arial" panose="020B0604020202020204" pitchFamily="34" charset="0"/>
                  </a:rPr>
                  <a:t>Let </a:t>
                </a:r>
                <a14:m>
                  <m:oMath xmlns:m="http://schemas.openxmlformats.org/officeDocument/2006/math">
                    <m:r>
                      <a:rPr lang="en-US" altLang="zh-TW" sz="2400" b="0" i="1" smtClean="0">
                        <a:latin typeface="Cambria Math" panose="02040503050406030204" pitchFamily="18" charset="0"/>
                        <a:cs typeface="Arial" panose="020B0604020202020204" pitchFamily="34" charset="0"/>
                      </a:rPr>
                      <m:t>𝑌</m:t>
                    </m:r>
                    <m:r>
                      <a:rPr lang="en-US" altLang="zh-TW" sz="2400" b="0" i="1" smtClean="0">
                        <a:latin typeface="Cambria Math" panose="02040503050406030204" pitchFamily="18" charset="0"/>
                        <a:cs typeface="Arial" panose="020B0604020202020204" pitchFamily="34" charset="0"/>
                      </a:rPr>
                      <m:t>=[</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𝑌</m:t>
                        </m:r>
                      </m:e>
                      <m:sub>
                        <m:r>
                          <a:rPr lang="en-US" altLang="zh-TW" sz="2400" b="0" i="1" smtClean="0">
                            <a:latin typeface="Cambria Math" panose="02040503050406030204" pitchFamily="18" charset="0"/>
                            <a:cs typeface="Arial" panose="020B0604020202020204" pitchFamily="34" charset="0"/>
                          </a:rPr>
                          <m:t>𝑠</m:t>
                        </m:r>
                      </m:sub>
                    </m:sSub>
                    <m:r>
                      <a:rPr lang="en-US" altLang="zh-TW" sz="2400" b="0" i="1" smtClean="0">
                        <a:latin typeface="Cambria Math" panose="02040503050406030204" pitchFamily="18" charset="0"/>
                        <a:cs typeface="Arial" panose="020B0604020202020204" pitchFamily="34" charset="0"/>
                      </a:rPr>
                      <m:t>, </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𝑌</m:t>
                        </m:r>
                      </m:e>
                      <m:sub>
                        <m:r>
                          <a:rPr lang="en-US" altLang="zh-TW" sz="2400" b="0" i="1" smtClean="0">
                            <a:latin typeface="Cambria Math" panose="02040503050406030204" pitchFamily="18" charset="0"/>
                            <a:cs typeface="Arial" panose="020B0604020202020204" pitchFamily="34" charset="0"/>
                          </a:rPr>
                          <m:t>𝑡</m:t>
                        </m:r>
                      </m:sub>
                    </m:sSub>
                    <m:r>
                      <a:rPr lang="en-US" altLang="zh-TW" sz="2400" b="0" i="1" smtClean="0">
                        <a:latin typeface="Cambria Math" panose="02040503050406030204" pitchFamily="18" charset="0"/>
                        <a:cs typeface="Arial" panose="020B0604020202020204" pitchFamily="34" charset="0"/>
                      </a:rPr>
                      <m:t>]</m:t>
                    </m:r>
                  </m:oMath>
                </a14:m>
                <a:r>
                  <a:rPr lang="en-US" altLang="zh-TW" sz="2400" dirty="0">
                    <a:latin typeface="Arial" panose="020B0604020202020204" pitchFamily="34" charset="0"/>
                    <a:cs typeface="Arial" panose="020B0604020202020204" pitchFamily="34" charset="0"/>
                  </a:rPr>
                  <a:t>, where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𝑌</m:t>
                        </m:r>
                      </m:e>
                      <m:sub>
                        <m:r>
                          <a:rPr lang="en-US" altLang="zh-TW" sz="2400" b="0" i="1" smtClean="0">
                            <a:latin typeface="Cambria Math" panose="02040503050406030204" pitchFamily="18" charset="0"/>
                            <a:cs typeface="Arial" panose="020B0604020202020204" pitchFamily="34" charset="0"/>
                          </a:rPr>
                          <m:t>𝑠</m:t>
                        </m:r>
                      </m:sub>
                    </m:sSub>
                    <m:r>
                      <a:rPr lang="en-US" altLang="zh-TW" sz="2400" b="0" i="1" smtClean="0">
                        <a:latin typeface="Cambria Math" panose="02040503050406030204" pitchFamily="18" charset="0"/>
                        <a:cs typeface="Arial" panose="020B0604020202020204" pitchFamily="34" charset="0"/>
                      </a:rPr>
                      <m:t>=</m:t>
                    </m:r>
                    <m:sSup>
                      <m:sSupPr>
                        <m:ctrlPr>
                          <a:rPr lang="en-US" altLang="zh-TW" sz="2400" b="0" i="1" smtClean="0">
                            <a:latin typeface="Cambria Math" panose="02040503050406030204" pitchFamily="18" charset="0"/>
                            <a:cs typeface="Arial" panose="020B0604020202020204" pitchFamily="34" charset="0"/>
                          </a:rPr>
                        </m:ctrlPr>
                      </m:sSupPr>
                      <m:e>
                        <m:r>
                          <a:rPr lang="en-US" altLang="zh-TW" sz="2400" b="0" i="1" smtClean="0">
                            <a:latin typeface="Cambria Math" panose="02040503050406030204" pitchFamily="18" charset="0"/>
                            <a:cs typeface="Arial" panose="020B0604020202020204" pitchFamily="34" charset="0"/>
                          </a:rPr>
                          <m:t>[</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𝑦</m:t>
                            </m:r>
                          </m:e>
                          <m:sub>
                            <m:r>
                              <a:rPr lang="en-US" altLang="zh-TW" sz="2400" b="0" i="1" smtClean="0">
                                <a:latin typeface="Cambria Math" panose="02040503050406030204" pitchFamily="18" charset="0"/>
                                <a:cs typeface="Arial" panose="020B0604020202020204" pitchFamily="34" charset="0"/>
                              </a:rPr>
                              <m:t>1</m:t>
                            </m:r>
                          </m:sub>
                        </m:sSub>
                        <m:r>
                          <a:rPr lang="en-US" altLang="zh-TW" sz="2400" b="0" i="1" smtClean="0">
                            <a:latin typeface="Cambria Math" panose="02040503050406030204" pitchFamily="18" charset="0"/>
                            <a:cs typeface="Arial" panose="020B0604020202020204" pitchFamily="34" charset="0"/>
                          </a:rPr>
                          <m:t>,…,</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𝑦</m:t>
                            </m:r>
                          </m:e>
                          <m:sub>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𝑛</m:t>
                                </m:r>
                              </m:e>
                              <m:sub>
                                <m:r>
                                  <a:rPr lang="en-US" altLang="zh-TW" sz="2400" b="0" i="1" smtClean="0">
                                    <a:latin typeface="Cambria Math" panose="02040503050406030204" pitchFamily="18" charset="0"/>
                                    <a:cs typeface="Arial" panose="020B0604020202020204" pitchFamily="34" charset="0"/>
                                  </a:rPr>
                                  <m:t>𝑠</m:t>
                                </m:r>
                              </m:sub>
                            </m:sSub>
                          </m:sub>
                        </m:sSub>
                        <m:r>
                          <a:rPr lang="en-US" altLang="zh-TW" sz="2400" b="0" i="1" smtClean="0">
                            <a:latin typeface="Cambria Math" panose="02040503050406030204" pitchFamily="18" charset="0"/>
                            <a:cs typeface="Arial" panose="020B0604020202020204" pitchFamily="34" charset="0"/>
                          </a:rPr>
                          <m:t>]</m:t>
                        </m:r>
                      </m:e>
                      <m:sup>
                        <m:r>
                          <a:rPr lang="en-US" altLang="zh-TW" sz="2400" b="0" i="1" smtClean="0">
                            <a:latin typeface="Cambria Math" panose="02040503050406030204" pitchFamily="18" charset="0"/>
                            <a:cs typeface="Arial" panose="020B0604020202020204" pitchFamily="34" charset="0"/>
                          </a:rPr>
                          <m:t>𝑇</m:t>
                        </m:r>
                      </m:sup>
                    </m:sSup>
                  </m:oMath>
                </a14:m>
                <a:r>
                  <a:rPr lang="en-US" altLang="zh-TW" sz="2400" dirty="0">
                    <a:latin typeface="Arial" panose="020B0604020202020204" pitchFamily="34" charset="0"/>
                    <a:cs typeface="Arial" panose="020B0604020202020204" pitchFamily="34" charset="0"/>
                  </a:rPr>
                  <a:t> and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𝑌</m:t>
                        </m:r>
                      </m:e>
                      <m:sub>
                        <m:r>
                          <a:rPr lang="en-US" altLang="zh-TW" sz="2400" b="0" i="1" smtClean="0">
                            <a:latin typeface="Cambria Math" panose="02040503050406030204" pitchFamily="18" charset="0"/>
                            <a:cs typeface="Arial" panose="020B0604020202020204" pitchFamily="34" charset="0"/>
                          </a:rPr>
                          <m:t>𝑡</m:t>
                        </m:r>
                      </m:sub>
                    </m:sSub>
                    <m:r>
                      <a:rPr lang="en-US" altLang="zh-TW" sz="2400" b="0" i="1" smtClean="0">
                        <a:latin typeface="Cambria Math" panose="02040503050406030204" pitchFamily="18" charset="0"/>
                        <a:cs typeface="Arial" panose="020B0604020202020204" pitchFamily="34" charset="0"/>
                      </a:rPr>
                      <m:t>=</m:t>
                    </m:r>
                    <m:sSup>
                      <m:sSupPr>
                        <m:ctrlPr>
                          <a:rPr lang="en-US" altLang="zh-TW" sz="2400" b="0" i="1" smtClean="0">
                            <a:latin typeface="Cambria Math" panose="02040503050406030204" pitchFamily="18" charset="0"/>
                            <a:cs typeface="Arial" panose="020B0604020202020204" pitchFamily="34" charset="0"/>
                          </a:rPr>
                        </m:ctrlPr>
                      </m:sSupPr>
                      <m:e>
                        <m:r>
                          <a:rPr lang="en-US" altLang="zh-TW" sz="2400" b="0" i="1" smtClean="0">
                            <a:latin typeface="Cambria Math" panose="02040503050406030204" pitchFamily="18" charset="0"/>
                            <a:cs typeface="Arial" panose="020B0604020202020204" pitchFamily="34" charset="0"/>
                          </a:rPr>
                          <m:t>[</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𝑦</m:t>
                            </m:r>
                          </m:e>
                          <m:sub>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𝑛</m:t>
                                </m:r>
                              </m:e>
                              <m:sub>
                                <m:r>
                                  <a:rPr lang="en-US" altLang="zh-TW" sz="2400" b="0" i="1" smtClean="0">
                                    <a:latin typeface="Cambria Math" panose="02040503050406030204" pitchFamily="18" charset="0"/>
                                    <a:cs typeface="Arial" panose="020B0604020202020204" pitchFamily="34" charset="0"/>
                                  </a:rPr>
                                  <m:t>𝑠</m:t>
                                </m:r>
                              </m:sub>
                            </m:sSub>
                            <m:r>
                              <a:rPr lang="en-US" altLang="zh-TW" sz="2400" b="0" i="1" smtClean="0">
                                <a:latin typeface="Cambria Math" panose="02040503050406030204" pitchFamily="18" charset="0"/>
                                <a:cs typeface="Arial" panose="020B0604020202020204" pitchFamily="34" charset="0"/>
                              </a:rPr>
                              <m:t>+1</m:t>
                            </m:r>
                          </m:sub>
                        </m:sSub>
                        <m:r>
                          <a:rPr lang="en-US" altLang="zh-TW" sz="2400" b="0" i="1" smtClean="0">
                            <a:latin typeface="Cambria Math" panose="02040503050406030204" pitchFamily="18" charset="0"/>
                            <a:cs typeface="Arial" panose="020B0604020202020204" pitchFamily="34" charset="0"/>
                          </a:rPr>
                          <m:t>,…,</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𝑦</m:t>
                            </m:r>
                          </m:e>
                          <m:sub>
                            <m:r>
                              <a:rPr lang="en-US" altLang="zh-TW" sz="2400" b="0" i="1" smtClean="0">
                                <a:latin typeface="Cambria Math" panose="02040503050406030204" pitchFamily="18" charset="0"/>
                                <a:cs typeface="Arial" panose="020B0604020202020204" pitchFamily="34" charset="0"/>
                              </a:rPr>
                              <m:t>𝑛</m:t>
                            </m:r>
                          </m:sub>
                        </m:sSub>
                        <m:r>
                          <a:rPr lang="en-US" altLang="zh-TW" sz="2400" b="0" i="1" smtClean="0">
                            <a:latin typeface="Cambria Math" panose="02040503050406030204" pitchFamily="18" charset="0"/>
                            <a:cs typeface="Arial" panose="020B0604020202020204" pitchFamily="34" charset="0"/>
                          </a:rPr>
                          <m:t>]</m:t>
                        </m:r>
                      </m:e>
                      <m:sup>
                        <m:r>
                          <a:rPr lang="en-US" altLang="zh-TW" sz="2400" b="0" i="1" smtClean="0">
                            <a:latin typeface="Cambria Math" panose="02040503050406030204" pitchFamily="18" charset="0"/>
                            <a:cs typeface="Arial" panose="020B0604020202020204" pitchFamily="34" charset="0"/>
                          </a:rPr>
                          <m:t>𝑇</m:t>
                        </m:r>
                      </m:sup>
                    </m:sSup>
                  </m:oMath>
                </a14:m>
                <a:r>
                  <a:rPr lang="en-US" altLang="zh-TW" sz="2400" dirty="0">
                    <a:latin typeface="Arial" panose="020B0604020202020204" pitchFamily="34" charset="0"/>
                    <a:cs typeface="Arial" panose="020B0604020202020204" pitchFamily="34" charset="0"/>
                  </a:rPr>
                  <a:t> denote the low-dimensional feature representations of source and target corpora, respectively. In the general framework of subspace learning from the embedding viewpoint [28], [48], the optimal Ys is given by</a:t>
                </a:r>
              </a:p>
              <a:p>
                <a:pPr>
                  <a:lnSpc>
                    <a:spcPct val="100000"/>
                  </a:lnSpc>
                </a:pPr>
                <a:endParaRPr lang="en-US" altLang="zh-TW" sz="2400" dirty="0">
                  <a:latin typeface="Arial" panose="020B0604020202020204" pitchFamily="34" charset="0"/>
                  <a:cs typeface="Arial" panose="020B0604020202020204" pitchFamily="34" charset="0"/>
                </a:endParaRPr>
              </a:p>
              <a:p>
                <a:pPr>
                  <a:lnSpc>
                    <a:spcPct val="100000"/>
                  </a:lnSpc>
                </a:pPr>
                <a:endParaRPr lang="en-US" altLang="zh-TW" sz="2400" dirty="0">
                  <a:latin typeface="Arial" panose="020B0604020202020204" pitchFamily="34" charset="0"/>
                  <a:cs typeface="Arial" panose="020B0604020202020204" pitchFamily="34" charset="0"/>
                </a:endParaRPr>
              </a:p>
              <a:p>
                <a:pPr>
                  <a:lnSpc>
                    <a:spcPct val="100000"/>
                  </a:lnSpc>
                </a:pPr>
                <a:r>
                  <a:rPr lang="en-US" altLang="zh-TW" sz="2400" dirty="0">
                    <a:latin typeface="Arial" panose="020B0604020202020204" pitchFamily="34" charset="0"/>
                    <a:cs typeface="Arial" panose="020B0604020202020204" pitchFamily="34" charset="0"/>
                  </a:rPr>
                  <a:t>where I is the identity matrix, B is a diagonal matrix whose entries are column (or row, since U is a symmetric matrix) sums of weight matrix </a:t>
                </a:r>
                <a14:m>
                  <m:oMath xmlns:m="http://schemas.openxmlformats.org/officeDocument/2006/math">
                    <m:r>
                      <a:rPr lang="en-US" altLang="zh-TW" sz="2400" b="0" i="1" smtClean="0">
                        <a:latin typeface="Cambria Math" panose="02040503050406030204" pitchFamily="18" charset="0"/>
                        <a:cs typeface="Arial" panose="020B0604020202020204" pitchFamily="34" charset="0"/>
                      </a:rPr>
                      <m:t>𝑈</m:t>
                    </m:r>
                    <m:r>
                      <a:rPr lang="en-US" altLang="zh-TW" sz="2400" b="0" i="1" smtClean="0">
                        <a:latin typeface="Cambria Math" panose="02040503050406030204" pitchFamily="18" charset="0"/>
                        <a:cs typeface="Arial" panose="020B0604020202020204" pitchFamily="34" charset="0"/>
                      </a:rPr>
                      <m:t>=[</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𝑢</m:t>
                        </m:r>
                      </m:e>
                      <m:sub>
                        <m:r>
                          <a:rPr lang="en-US" altLang="zh-TW" sz="2400" b="0" i="1" smtClean="0">
                            <a:latin typeface="Cambria Math" panose="02040503050406030204" pitchFamily="18" charset="0"/>
                            <a:cs typeface="Arial" panose="020B0604020202020204" pitchFamily="34" charset="0"/>
                          </a:rPr>
                          <m:t>𝑖𝑗</m:t>
                        </m:r>
                      </m:sub>
                    </m:sSub>
                    <m:r>
                      <a:rPr lang="en-US" altLang="zh-TW" sz="2400" b="0" i="1" smtClean="0">
                        <a:latin typeface="Cambria Math" panose="02040503050406030204" pitchFamily="18" charset="0"/>
                        <a:cs typeface="Arial" panose="020B0604020202020204" pitchFamily="34" charset="0"/>
                      </a:rPr>
                      <m:t>]</m:t>
                    </m:r>
                  </m:oMath>
                </a14:m>
                <a:r>
                  <a:rPr lang="en-US" altLang="zh-TW" sz="2400" dirty="0">
                    <a:latin typeface="Arial" panose="020B0604020202020204" pitchFamily="34" charset="0"/>
                    <a:cs typeface="Arial" panose="020B0604020202020204" pitchFamily="34" charset="0"/>
                  </a:rPr>
                  <a:t>. </a:t>
                </a:r>
                <a14:m>
                  <m:oMath xmlns:m="http://schemas.openxmlformats.org/officeDocument/2006/math">
                    <m:sSub>
                      <m:sSubPr>
                        <m:ctrlPr>
                          <a:rPr lang="en-US" altLang="zh-TW" sz="2400" i="1" dirty="0" smtClean="0">
                            <a:latin typeface="Cambria Math" panose="02040503050406030204" pitchFamily="18" charset="0"/>
                            <a:cs typeface="Arial" panose="020B0604020202020204" pitchFamily="34" charset="0"/>
                          </a:rPr>
                        </m:ctrlPr>
                      </m:sSubPr>
                      <m:e>
                        <m:r>
                          <a:rPr lang="en-US" altLang="zh-TW" sz="2400" b="0" i="1" dirty="0" smtClean="0">
                            <a:latin typeface="Cambria Math" panose="02040503050406030204" pitchFamily="18" charset="0"/>
                            <a:cs typeface="Arial" panose="020B0604020202020204" pitchFamily="34" charset="0"/>
                          </a:rPr>
                          <m:t>𝑢</m:t>
                        </m:r>
                      </m:e>
                      <m:sub>
                        <m:r>
                          <a:rPr lang="en-US" altLang="zh-TW" sz="2400" b="0" i="1" dirty="0" smtClean="0">
                            <a:latin typeface="Cambria Math" panose="02040503050406030204" pitchFamily="18" charset="0"/>
                            <a:cs typeface="Arial" panose="020B0604020202020204" pitchFamily="34" charset="0"/>
                          </a:rPr>
                          <m:t>𝑖𝑗</m:t>
                        </m:r>
                      </m:sub>
                    </m:sSub>
                  </m:oMath>
                </a14:m>
                <a:r>
                  <a:rPr lang="en-US" altLang="zh-TW" sz="2400" dirty="0">
                    <a:latin typeface="Arial" panose="020B0604020202020204" pitchFamily="34" charset="0"/>
                    <a:cs typeface="Arial" panose="020B0604020202020204" pitchFamily="34" charset="0"/>
                  </a:rPr>
                  <a:t> indicates whether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𝑥</m:t>
                        </m:r>
                      </m:e>
                      <m:sub>
                        <m:r>
                          <a:rPr lang="en-US" altLang="zh-TW" sz="2400" b="0" i="1" smtClean="0">
                            <a:latin typeface="Cambria Math" panose="02040503050406030204" pitchFamily="18" charset="0"/>
                            <a:cs typeface="Arial" panose="020B0604020202020204" pitchFamily="34" charset="0"/>
                          </a:rPr>
                          <m:t>𝑖</m:t>
                        </m:r>
                      </m:sub>
                    </m:sSub>
                  </m:oMath>
                </a14:m>
                <a:r>
                  <a:rPr lang="en-US" altLang="zh-TW" sz="2400" dirty="0">
                    <a:latin typeface="Arial" panose="020B0604020202020204" pitchFamily="34" charset="0"/>
                    <a:cs typeface="Arial" panose="020B0604020202020204" pitchFamily="34" charset="0"/>
                  </a:rPr>
                  <a:t> and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𝑥</m:t>
                        </m:r>
                      </m:e>
                      <m:sub>
                        <m:r>
                          <a:rPr lang="en-US" altLang="zh-TW" sz="2400" b="0" i="1" smtClean="0">
                            <a:latin typeface="Cambria Math" panose="02040503050406030204" pitchFamily="18" charset="0"/>
                            <a:cs typeface="Arial" panose="020B0604020202020204" pitchFamily="34" charset="0"/>
                          </a:rPr>
                          <m:t>𝑗</m:t>
                        </m:r>
                      </m:sub>
                    </m:sSub>
                  </m:oMath>
                </a14:m>
                <a:r>
                  <a:rPr lang="en-US" altLang="zh-TW" sz="2400" dirty="0">
                    <a:latin typeface="Arial" panose="020B0604020202020204" pitchFamily="34" charset="0"/>
                    <a:cs typeface="Arial" panose="020B0604020202020204" pitchFamily="34" charset="0"/>
                  </a:rPr>
                  <a:t> are from the same class.</a:t>
                </a:r>
                <a:endParaRPr lang="zh-TW" altLang="en-US" sz="2400" dirty="0">
                  <a:latin typeface="Arial" panose="020B0604020202020204" pitchFamily="34" charset="0"/>
                  <a:cs typeface="Arial" panose="020B0604020202020204" pitchFamily="34" charset="0"/>
                </a:endParaRPr>
              </a:p>
            </p:txBody>
          </p:sp>
        </mc:Choice>
        <mc:Fallback>
          <p:sp>
            <p:nvSpPr>
              <p:cNvPr id="3" name="內容版面配置區 2">
                <a:extLst>
                  <a:ext uri="{FF2B5EF4-FFF2-40B4-BE49-F238E27FC236}">
                    <a16:creationId xmlns:a16="http://schemas.microsoft.com/office/drawing/2014/main" id="{4DA72515-B48D-4227-908B-E114E2A47C76}"/>
                  </a:ext>
                </a:extLst>
              </p:cNvPr>
              <p:cNvSpPr>
                <a:spLocks noGrp="1" noRot="1" noChangeAspect="1" noMove="1" noResize="1" noEditPoints="1" noAdjustHandles="1" noChangeArrowheads="1" noChangeShapeType="1" noTextEdit="1"/>
              </p:cNvSpPr>
              <p:nvPr>
                <p:ph idx="1"/>
              </p:nvPr>
            </p:nvSpPr>
            <p:spPr>
              <a:blipFill>
                <a:blip r:embed="rId2"/>
                <a:stretch>
                  <a:fillRect l="-696" t="-1401" r="-870"/>
                </a:stretch>
              </a:blipFill>
            </p:spPr>
            <p:txBody>
              <a:bodyPr/>
              <a:lstStyle/>
              <a:p>
                <a:r>
                  <a:rPr lang="zh-TW" altLang="en-US">
                    <a:noFill/>
                  </a:rPr>
                  <a:t> </a:t>
                </a:r>
              </a:p>
            </p:txBody>
          </p:sp>
        </mc:Fallback>
      </mc:AlternateContent>
      <p:sp>
        <p:nvSpPr>
          <p:cNvPr id="4" name="投影片編號版面配置區 3">
            <a:extLst>
              <a:ext uri="{FF2B5EF4-FFF2-40B4-BE49-F238E27FC236}">
                <a16:creationId xmlns:a16="http://schemas.microsoft.com/office/drawing/2014/main" id="{73E8AA8E-4180-48A7-9A93-69740E752A8E}"/>
              </a:ext>
            </a:extLst>
          </p:cNvPr>
          <p:cNvSpPr>
            <a:spLocks noGrp="1"/>
          </p:cNvSpPr>
          <p:nvPr>
            <p:ph type="sldNum" sz="quarter" idx="12"/>
          </p:nvPr>
        </p:nvSpPr>
        <p:spPr/>
        <p:txBody>
          <a:bodyPr/>
          <a:lstStyle/>
          <a:p>
            <a:fld id="{E882A8EA-C523-4DD2-99C1-6F95F27E2F9A}" type="slidenum">
              <a:rPr lang="zh-TW" altLang="en-US" smtClean="0"/>
              <a:t>6</a:t>
            </a:fld>
            <a:endParaRPr lang="zh-TW" altLang="en-US"/>
          </a:p>
        </p:txBody>
      </p:sp>
      <p:pic>
        <p:nvPicPr>
          <p:cNvPr id="6" name="圖片 5">
            <a:extLst>
              <a:ext uri="{FF2B5EF4-FFF2-40B4-BE49-F238E27FC236}">
                <a16:creationId xmlns:a16="http://schemas.microsoft.com/office/drawing/2014/main" id="{3DCA1DF4-8E20-4F39-A0E8-4EB54C61D8E1}"/>
              </a:ext>
            </a:extLst>
          </p:cNvPr>
          <p:cNvPicPr>
            <a:picLocks noChangeAspect="1"/>
          </p:cNvPicPr>
          <p:nvPr/>
        </p:nvPicPr>
        <p:blipFill>
          <a:blip r:embed="rId3"/>
          <a:stretch>
            <a:fillRect/>
          </a:stretch>
        </p:blipFill>
        <p:spPr>
          <a:xfrm>
            <a:off x="3590925" y="4111618"/>
            <a:ext cx="5010150" cy="752475"/>
          </a:xfrm>
          <a:prstGeom prst="rect">
            <a:avLst/>
          </a:prstGeom>
        </p:spPr>
      </p:pic>
      <p:sp>
        <p:nvSpPr>
          <p:cNvPr id="8" name="文字方塊 7">
            <a:extLst>
              <a:ext uri="{FF2B5EF4-FFF2-40B4-BE49-F238E27FC236}">
                <a16:creationId xmlns:a16="http://schemas.microsoft.com/office/drawing/2014/main" id="{32B25484-65A7-45E3-967E-D9A87C42B2B3}"/>
              </a:ext>
            </a:extLst>
          </p:cNvPr>
          <p:cNvSpPr txBox="1"/>
          <p:nvPr/>
        </p:nvSpPr>
        <p:spPr>
          <a:xfrm>
            <a:off x="838199" y="6176963"/>
            <a:ext cx="10515599" cy="553998"/>
          </a:xfrm>
          <a:prstGeom prst="rect">
            <a:avLst/>
          </a:prstGeom>
          <a:noFill/>
        </p:spPr>
        <p:txBody>
          <a:bodyPr wrap="square">
            <a:spAutoFit/>
          </a:bodyPr>
          <a:lstStyle/>
          <a:p>
            <a:r>
              <a:rPr lang="zh-TW" altLang="en-US" sz="1000" dirty="0">
                <a:solidFill>
                  <a:schemeClr val="bg1">
                    <a:lumMod val="65000"/>
                  </a:schemeClr>
                </a:solidFill>
                <a:latin typeface="Arial" panose="020B0604020202020204" pitchFamily="34" charset="0"/>
                <a:cs typeface="Arial" panose="020B0604020202020204" pitchFamily="34" charset="0"/>
              </a:rPr>
              <a:t>[28] S. Yan, D. Xu, B. Zhang, H.-J. Zhang, Q. Yang, and S. Lin, “Graph embedding and extensions: A general framework for dimensionality reduction,” IEEE Trans. Pattern Anal. Mach. Intell., vol. 29, no. 1, pp. 40–51, Jan. 2007.</a:t>
            </a:r>
            <a:endParaRPr lang="en-US" altLang="zh-TW" sz="1000" dirty="0">
              <a:solidFill>
                <a:schemeClr val="bg1">
                  <a:lumMod val="65000"/>
                </a:schemeClr>
              </a:solidFill>
              <a:latin typeface="Arial" panose="020B0604020202020204" pitchFamily="34" charset="0"/>
              <a:cs typeface="Arial" panose="020B0604020202020204" pitchFamily="34" charset="0"/>
            </a:endParaRPr>
          </a:p>
          <a:p>
            <a:r>
              <a:rPr lang="en-US" altLang="zh-TW" sz="1000" dirty="0">
                <a:solidFill>
                  <a:schemeClr val="bg1">
                    <a:lumMod val="65000"/>
                  </a:schemeClr>
                </a:solidFill>
                <a:latin typeface="Arial" panose="020B0604020202020204" pitchFamily="34" charset="0"/>
                <a:cs typeface="Arial" panose="020B0604020202020204" pitchFamily="34" charset="0"/>
              </a:rPr>
              <a:t>[48] D. Cai, X. He, and J. Han, “Spectral regression for efficient regularized subspace learning,” in Proc. IEEE Int. Conf. </a:t>
            </a:r>
            <a:r>
              <a:rPr lang="en-US" altLang="zh-TW" sz="1000" dirty="0" err="1">
                <a:solidFill>
                  <a:schemeClr val="bg1">
                    <a:lumMod val="65000"/>
                  </a:schemeClr>
                </a:solidFill>
                <a:latin typeface="Arial" panose="020B0604020202020204" pitchFamily="34" charset="0"/>
                <a:cs typeface="Arial" panose="020B0604020202020204" pitchFamily="34" charset="0"/>
              </a:rPr>
              <a:t>Comput</a:t>
            </a:r>
            <a:r>
              <a:rPr lang="en-US" altLang="zh-TW" sz="1000" dirty="0">
                <a:solidFill>
                  <a:schemeClr val="bg1">
                    <a:lumMod val="65000"/>
                  </a:schemeClr>
                </a:solidFill>
                <a:latin typeface="Arial" panose="020B0604020202020204" pitchFamily="34" charset="0"/>
                <a:cs typeface="Arial" panose="020B0604020202020204" pitchFamily="34" charset="0"/>
              </a:rPr>
              <a:t>. Vis., 2007, pp. 1–8.</a:t>
            </a:r>
            <a:endParaRPr lang="zh-TW" altLang="en-US" sz="10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7853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B04A7D-7561-4D16-9601-8C63B5901F3F}"/>
              </a:ext>
            </a:extLst>
          </p:cNvPr>
          <p:cNvSpPr>
            <a:spLocks noGrp="1"/>
          </p:cNvSpPr>
          <p:nvPr>
            <p:ph type="title"/>
          </p:nvPr>
        </p:nvSpPr>
        <p:spPr/>
        <p:txBody>
          <a:bodyPr>
            <a:normAutofit/>
          </a:bodyPr>
          <a:lstStyle/>
          <a:p>
            <a:r>
              <a:rPr lang="en-US" altLang="zh-TW" sz="2800" b="1" dirty="0">
                <a:latin typeface="Arial" panose="020B0604020202020204" pitchFamily="34" charset="0"/>
                <a:cs typeface="Arial" panose="020B0604020202020204" pitchFamily="34" charset="0"/>
              </a:rPr>
              <a:t>FSTSL for Cross-Corpus Speech Emotion Recognition</a:t>
            </a:r>
            <a:endParaRPr lang="zh-TW" altLang="en-US" sz="2800" dirty="0"/>
          </a:p>
        </p:txBody>
      </p:sp>
      <mc:AlternateContent xmlns:mc="http://schemas.openxmlformats.org/markup-compatibility/2006">
        <mc:Choice xmlns:a14="http://schemas.microsoft.com/office/drawing/2010/main" Requires="a14">
          <p:sp>
            <p:nvSpPr>
              <p:cNvPr id="3" name="內容版面配置區 2">
                <a:extLst>
                  <a:ext uri="{FF2B5EF4-FFF2-40B4-BE49-F238E27FC236}">
                    <a16:creationId xmlns:a16="http://schemas.microsoft.com/office/drawing/2014/main" id="{71BB177A-C658-495C-BCA9-6754D81C5FF3}"/>
                  </a:ext>
                </a:extLst>
              </p:cNvPr>
              <p:cNvSpPr>
                <a:spLocks noGrp="1"/>
              </p:cNvSpPr>
              <p:nvPr>
                <p:ph idx="1"/>
              </p:nvPr>
            </p:nvSpPr>
            <p:spPr/>
            <p:txBody>
              <a:bodyPr>
                <a:normAutofit/>
              </a:bodyPr>
              <a:lstStyle/>
              <a:p>
                <a:r>
                  <a:rPr lang="en-US" altLang="zh-TW" sz="2400" dirty="0">
                    <a:latin typeface="Arial" panose="020B0604020202020204" pitchFamily="34" charset="0"/>
                    <a:cs typeface="Arial" panose="020B0604020202020204" pitchFamily="34" charset="0"/>
                  </a:rPr>
                  <a:t>Suppose we have c classes (emotion categories) and the kth class has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𝑛</m:t>
                        </m:r>
                      </m:e>
                      <m:sub>
                        <m:r>
                          <a:rPr lang="en-US" altLang="zh-TW" sz="2400" b="0" i="1" smtClean="0">
                            <a:latin typeface="Cambria Math" panose="02040503050406030204" pitchFamily="18" charset="0"/>
                            <a:cs typeface="Arial" panose="020B0604020202020204" pitchFamily="34" charset="0"/>
                          </a:rPr>
                          <m:t>𝑘</m:t>
                        </m:r>
                      </m:sub>
                    </m:sSub>
                  </m:oMath>
                </a14:m>
                <a:r>
                  <a:rPr lang="en-US" altLang="zh-TW" sz="2400" dirty="0">
                    <a:latin typeface="Arial" panose="020B0604020202020204" pitchFamily="34" charset="0"/>
                    <a:cs typeface="Arial" panose="020B0604020202020204" pitchFamily="34" charset="0"/>
                  </a:rPr>
                  <a:t> samples, </a:t>
                </a:r>
                <a14:m>
                  <m:oMath xmlns:m="http://schemas.openxmlformats.org/officeDocument/2006/math">
                    <m:r>
                      <a:rPr lang="en-US" altLang="zh-TW" sz="2400" b="0" i="1" smtClean="0">
                        <a:latin typeface="Cambria Math" panose="02040503050406030204" pitchFamily="18" charset="0"/>
                        <a:cs typeface="Arial" panose="020B0604020202020204" pitchFamily="34" charset="0"/>
                      </a:rPr>
                      <m:t>𝑛</m:t>
                    </m:r>
                    <m:r>
                      <a:rPr lang="en-US" altLang="zh-TW" sz="2400" b="0" i="1" smtClean="0">
                        <a:latin typeface="Cambria Math" panose="02040503050406030204" pitchFamily="18" charset="0"/>
                        <a:cs typeface="Arial" panose="020B0604020202020204" pitchFamily="34" charset="0"/>
                      </a:rPr>
                      <m:t>1+…+</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𝑛</m:t>
                        </m:r>
                      </m:e>
                      <m:sub>
                        <m:r>
                          <a:rPr lang="en-US" altLang="zh-TW" sz="2400" b="0" i="1" smtClean="0">
                            <a:latin typeface="Cambria Math" panose="02040503050406030204" pitchFamily="18" charset="0"/>
                            <a:cs typeface="Arial" panose="020B0604020202020204" pitchFamily="34" charset="0"/>
                          </a:rPr>
                          <m:t>𝑐</m:t>
                        </m:r>
                      </m:sub>
                    </m:sSub>
                    <m:r>
                      <a:rPr lang="en-US" altLang="zh-TW" sz="2400" b="0" i="1" smtClean="0">
                        <a:latin typeface="Cambria Math" panose="02040503050406030204" pitchFamily="18" charset="0"/>
                        <a:cs typeface="Arial" panose="020B0604020202020204" pitchFamily="34" charset="0"/>
                      </a:rPr>
                      <m:t>=</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𝑛</m:t>
                        </m:r>
                      </m:e>
                      <m:sub>
                        <m:r>
                          <a:rPr lang="en-US" altLang="zh-TW" sz="2400" b="0" i="1" smtClean="0">
                            <a:latin typeface="Cambria Math" panose="02040503050406030204" pitchFamily="18" charset="0"/>
                            <a:cs typeface="Arial" panose="020B0604020202020204" pitchFamily="34" charset="0"/>
                          </a:rPr>
                          <m:t>𝑠</m:t>
                        </m:r>
                      </m:sub>
                    </m:sSub>
                  </m:oMath>
                </a14:m>
                <a:r>
                  <a:rPr lang="en-US" altLang="zh-TW" sz="2400" dirty="0">
                    <a:latin typeface="Arial" panose="020B0604020202020204" pitchFamily="34" charset="0"/>
                    <a:cs typeface="Arial" panose="020B0604020202020204" pitchFamily="34" charset="0"/>
                  </a:rPr>
                  <a:t>. Define</a:t>
                </a:r>
              </a:p>
              <a:p>
                <a:endParaRPr lang="en-US" altLang="zh-TW" sz="2400" dirty="0">
                  <a:latin typeface="Arial" panose="020B0604020202020204" pitchFamily="34" charset="0"/>
                  <a:cs typeface="Arial" panose="020B0604020202020204" pitchFamily="34" charset="0"/>
                </a:endParaRPr>
              </a:p>
              <a:p>
                <a:pPr marL="0" indent="0">
                  <a:buNone/>
                </a:pPr>
                <a:endParaRPr lang="en-US" altLang="zh-TW" sz="2400" dirty="0">
                  <a:latin typeface="Arial" panose="020B0604020202020204" pitchFamily="34" charset="0"/>
                  <a:cs typeface="Arial" panose="020B0604020202020204" pitchFamily="34" charset="0"/>
                </a:endParaRPr>
              </a:p>
              <a:p>
                <a:r>
                  <a:rPr lang="en-US" altLang="zh-TW" sz="2400" dirty="0">
                    <a:latin typeface="Arial" panose="020B0604020202020204" pitchFamily="34" charset="0"/>
                    <a:cs typeface="Arial" panose="020B0604020202020204" pitchFamily="34" charset="0"/>
                  </a:rPr>
                  <a:t>According to [48], after some simple algebraic formulations,</a:t>
                </a:r>
              </a:p>
              <a:p>
                <a:endParaRPr lang="en-US" altLang="zh-TW" sz="2400" dirty="0">
                  <a:latin typeface="Arial" panose="020B0604020202020204" pitchFamily="34" charset="0"/>
                  <a:cs typeface="Arial" panose="020B0604020202020204" pitchFamily="34" charset="0"/>
                </a:endParaRPr>
              </a:p>
              <a:p>
                <a:endParaRPr lang="en-US" altLang="zh-TW" sz="2400" dirty="0">
                  <a:latin typeface="Arial" panose="020B0604020202020204" pitchFamily="34" charset="0"/>
                  <a:cs typeface="Arial" panose="020B0604020202020204" pitchFamily="34" charset="0"/>
                </a:endParaRPr>
              </a:p>
              <a:p>
                <a:endParaRPr lang="en-US" altLang="zh-TW" sz="2400" dirty="0">
                  <a:latin typeface="Arial" panose="020B0604020202020204" pitchFamily="34" charset="0"/>
                  <a:cs typeface="Arial" panose="020B0604020202020204" pitchFamily="34" charset="0"/>
                </a:endParaRPr>
              </a:p>
              <a:p>
                <a:r>
                  <a:rPr lang="en-US" altLang="zh-TW" sz="2400" dirty="0">
                    <a:latin typeface="Arial" panose="020B0604020202020204" pitchFamily="34" charset="0"/>
                    <a:cs typeface="Arial" panose="020B0604020202020204" pitchFamily="34" charset="0"/>
                  </a:rPr>
                  <a:t>Thus, the low-dimensional representations are obtained as</a:t>
                </a:r>
                <a:r>
                  <a:rPr lang="zh-TW" altLang="en-US" sz="2400" dirty="0">
                    <a:latin typeface="Arial" panose="020B0604020202020204" pitchFamily="34" charset="0"/>
                    <a:cs typeface="Arial" panose="020B0604020202020204" pitchFamily="34" charset="0"/>
                  </a:rPr>
                  <a:t>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m:rPr>
                            <m:sty m:val="p"/>
                          </m:rPr>
                          <a:rPr lang="en-US" altLang="zh-TW" sz="2400" i="1">
                            <a:latin typeface="Cambria Math" panose="02040503050406030204" pitchFamily="18" charset="0"/>
                            <a:cs typeface="Arial" panose="020B0604020202020204" pitchFamily="34" charset="0"/>
                          </a:rPr>
                          <m:t>Y</m:t>
                        </m:r>
                      </m:e>
                      <m:sub>
                        <m:r>
                          <a:rPr lang="en-US" altLang="zh-TW" sz="2400" b="0" i="1" smtClean="0">
                            <a:latin typeface="Cambria Math" panose="02040503050406030204" pitchFamily="18" charset="0"/>
                            <a:cs typeface="Arial" panose="020B0604020202020204" pitchFamily="34" charset="0"/>
                          </a:rPr>
                          <m:t>𝑠</m:t>
                        </m:r>
                      </m:sub>
                    </m:sSub>
                    <m:r>
                      <a:rPr lang="en-US" altLang="zh-TW" sz="2400" b="0" i="1" smtClean="0">
                        <a:latin typeface="Cambria Math" panose="02040503050406030204" pitchFamily="18" charset="0"/>
                        <a:cs typeface="Arial" panose="020B0604020202020204" pitchFamily="34" charset="0"/>
                      </a:rPr>
                      <m:t>=[</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𝑣</m:t>
                        </m:r>
                      </m:e>
                      <m:sub>
                        <m:r>
                          <a:rPr lang="en-US" altLang="zh-TW" sz="2400" b="0" i="1" smtClean="0">
                            <a:latin typeface="Cambria Math" panose="02040503050406030204" pitchFamily="18" charset="0"/>
                            <a:cs typeface="Arial" panose="020B0604020202020204" pitchFamily="34" charset="0"/>
                          </a:rPr>
                          <m:t>1</m:t>
                        </m:r>
                      </m:sub>
                    </m:sSub>
                    <m:r>
                      <a:rPr lang="en-US" altLang="zh-TW" sz="2400" b="0" i="1" smtClean="0">
                        <a:latin typeface="Cambria Math" panose="02040503050406030204" pitchFamily="18" charset="0"/>
                        <a:cs typeface="Arial" panose="020B0604020202020204" pitchFamily="34" charset="0"/>
                      </a:rPr>
                      <m:t>,…,</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𝑣</m:t>
                        </m:r>
                      </m:e>
                      <m:sub>
                        <m:r>
                          <a:rPr lang="en-US" altLang="zh-TW" sz="2400" b="0" i="1" smtClean="0">
                            <a:latin typeface="Cambria Math" panose="02040503050406030204" pitchFamily="18" charset="0"/>
                            <a:cs typeface="Arial" panose="020B0604020202020204" pitchFamily="34" charset="0"/>
                          </a:rPr>
                          <m:t>𝑐</m:t>
                        </m:r>
                      </m:sub>
                    </m:sSub>
                    <m:r>
                      <a:rPr lang="en-US" altLang="zh-TW" sz="2400" b="0" i="1" smtClean="0">
                        <a:latin typeface="Cambria Math" panose="02040503050406030204" pitchFamily="18" charset="0"/>
                        <a:cs typeface="Arial" panose="020B0604020202020204" pitchFamily="34" charset="0"/>
                      </a:rPr>
                      <m:t>]</m:t>
                    </m:r>
                  </m:oMath>
                </a14:m>
                <a:endParaRPr lang="en-US" altLang="zh-TW" sz="2400" dirty="0">
                  <a:latin typeface="Arial" panose="020B0604020202020204" pitchFamily="34" charset="0"/>
                  <a:cs typeface="Arial" panose="020B0604020202020204" pitchFamily="34" charset="0"/>
                </a:endParaRPr>
              </a:p>
            </p:txBody>
          </p:sp>
        </mc:Choice>
        <mc:Fallback>
          <p:sp>
            <p:nvSpPr>
              <p:cNvPr id="3" name="內容版面配置區 2">
                <a:extLst>
                  <a:ext uri="{FF2B5EF4-FFF2-40B4-BE49-F238E27FC236}">
                    <a16:creationId xmlns:a16="http://schemas.microsoft.com/office/drawing/2014/main" id="{71BB177A-C658-495C-BCA9-6754D81C5FF3}"/>
                  </a:ext>
                </a:extLst>
              </p:cNvPr>
              <p:cNvSpPr>
                <a:spLocks noGrp="1" noRot="1" noChangeAspect="1" noMove="1" noResize="1" noEditPoints="1" noAdjustHandles="1" noChangeArrowheads="1" noChangeShapeType="1" noTextEdit="1"/>
              </p:cNvSpPr>
              <p:nvPr>
                <p:ph idx="1"/>
              </p:nvPr>
            </p:nvSpPr>
            <p:spPr>
              <a:blipFill>
                <a:blip r:embed="rId2"/>
                <a:stretch>
                  <a:fillRect l="-812" t="-1821"/>
                </a:stretch>
              </a:blipFill>
            </p:spPr>
            <p:txBody>
              <a:bodyPr/>
              <a:lstStyle/>
              <a:p>
                <a:r>
                  <a:rPr lang="zh-TW" altLang="en-US">
                    <a:noFill/>
                  </a:rPr>
                  <a:t> </a:t>
                </a:r>
              </a:p>
            </p:txBody>
          </p:sp>
        </mc:Fallback>
      </mc:AlternateContent>
      <p:sp>
        <p:nvSpPr>
          <p:cNvPr id="4" name="投影片編號版面配置區 3">
            <a:extLst>
              <a:ext uri="{FF2B5EF4-FFF2-40B4-BE49-F238E27FC236}">
                <a16:creationId xmlns:a16="http://schemas.microsoft.com/office/drawing/2014/main" id="{2A1434AC-35B0-4F45-A8F8-B525A7EA90BC}"/>
              </a:ext>
            </a:extLst>
          </p:cNvPr>
          <p:cNvSpPr>
            <a:spLocks noGrp="1"/>
          </p:cNvSpPr>
          <p:nvPr>
            <p:ph type="sldNum" sz="quarter" idx="12"/>
          </p:nvPr>
        </p:nvSpPr>
        <p:spPr/>
        <p:txBody>
          <a:bodyPr/>
          <a:lstStyle/>
          <a:p>
            <a:fld id="{E882A8EA-C523-4DD2-99C1-6F95F27E2F9A}" type="slidenum">
              <a:rPr lang="zh-TW" altLang="en-US" smtClean="0"/>
              <a:t>7</a:t>
            </a:fld>
            <a:endParaRPr lang="zh-TW" altLang="en-US"/>
          </a:p>
        </p:txBody>
      </p:sp>
      <p:pic>
        <p:nvPicPr>
          <p:cNvPr id="6" name="圖片 5">
            <a:extLst>
              <a:ext uri="{FF2B5EF4-FFF2-40B4-BE49-F238E27FC236}">
                <a16:creationId xmlns:a16="http://schemas.microsoft.com/office/drawing/2014/main" id="{1E59554F-9D4A-4A7B-AE02-3EF476D15431}"/>
              </a:ext>
            </a:extLst>
          </p:cNvPr>
          <p:cNvPicPr>
            <a:picLocks noChangeAspect="1"/>
          </p:cNvPicPr>
          <p:nvPr/>
        </p:nvPicPr>
        <p:blipFill>
          <a:blip r:embed="rId3"/>
          <a:stretch>
            <a:fillRect/>
          </a:stretch>
        </p:blipFill>
        <p:spPr>
          <a:xfrm>
            <a:off x="2566987" y="2521503"/>
            <a:ext cx="7058025" cy="1009650"/>
          </a:xfrm>
          <a:prstGeom prst="rect">
            <a:avLst/>
          </a:prstGeom>
        </p:spPr>
      </p:pic>
      <p:pic>
        <p:nvPicPr>
          <p:cNvPr id="8" name="圖片 7">
            <a:extLst>
              <a:ext uri="{FF2B5EF4-FFF2-40B4-BE49-F238E27FC236}">
                <a16:creationId xmlns:a16="http://schemas.microsoft.com/office/drawing/2014/main" id="{3EEA69CF-23F6-4B31-B124-0CE782F12DB6}"/>
              </a:ext>
            </a:extLst>
          </p:cNvPr>
          <p:cNvPicPr>
            <a:picLocks noChangeAspect="1"/>
          </p:cNvPicPr>
          <p:nvPr/>
        </p:nvPicPr>
        <p:blipFill>
          <a:blip r:embed="rId4"/>
          <a:stretch>
            <a:fillRect/>
          </a:stretch>
        </p:blipFill>
        <p:spPr>
          <a:xfrm>
            <a:off x="2895600" y="3939351"/>
            <a:ext cx="6400800" cy="1095375"/>
          </a:xfrm>
          <a:prstGeom prst="rect">
            <a:avLst/>
          </a:prstGeom>
        </p:spPr>
      </p:pic>
      <p:sp>
        <p:nvSpPr>
          <p:cNvPr id="10" name="文字方塊 9">
            <a:extLst>
              <a:ext uri="{FF2B5EF4-FFF2-40B4-BE49-F238E27FC236}">
                <a16:creationId xmlns:a16="http://schemas.microsoft.com/office/drawing/2014/main" id="{886C0B25-1EA2-455D-9DF1-511B49D80A9E}"/>
              </a:ext>
            </a:extLst>
          </p:cNvPr>
          <p:cNvSpPr txBox="1"/>
          <p:nvPr/>
        </p:nvSpPr>
        <p:spPr>
          <a:xfrm>
            <a:off x="838200" y="6176963"/>
            <a:ext cx="10515600" cy="276999"/>
          </a:xfrm>
          <a:prstGeom prst="rect">
            <a:avLst/>
          </a:prstGeom>
          <a:noFill/>
        </p:spPr>
        <p:txBody>
          <a:bodyPr wrap="square">
            <a:spAutoFit/>
          </a:bodyPr>
          <a:lstStyle/>
          <a:p>
            <a:r>
              <a:rPr lang="en-US" altLang="zh-TW" sz="1200" dirty="0">
                <a:solidFill>
                  <a:schemeClr val="bg1">
                    <a:lumMod val="65000"/>
                  </a:schemeClr>
                </a:solidFill>
                <a:latin typeface="Arial" panose="020B0604020202020204" pitchFamily="34" charset="0"/>
                <a:cs typeface="Arial" panose="020B0604020202020204" pitchFamily="34" charset="0"/>
              </a:rPr>
              <a:t>[48] D. Cai, X. He, and J. Han, “Spectral regression for efficient regularized subspace learning,” in Proc. IEEE Int. Conf. </a:t>
            </a:r>
            <a:r>
              <a:rPr lang="en-US" altLang="zh-TW" sz="1200" dirty="0" err="1">
                <a:solidFill>
                  <a:schemeClr val="bg1">
                    <a:lumMod val="65000"/>
                  </a:schemeClr>
                </a:solidFill>
                <a:latin typeface="Arial" panose="020B0604020202020204" pitchFamily="34" charset="0"/>
                <a:cs typeface="Arial" panose="020B0604020202020204" pitchFamily="34" charset="0"/>
              </a:rPr>
              <a:t>Comput</a:t>
            </a:r>
            <a:r>
              <a:rPr lang="en-US" altLang="zh-TW" sz="1200" dirty="0">
                <a:solidFill>
                  <a:schemeClr val="bg1">
                    <a:lumMod val="65000"/>
                  </a:schemeClr>
                </a:solidFill>
                <a:latin typeface="Arial" panose="020B0604020202020204" pitchFamily="34" charset="0"/>
                <a:cs typeface="Arial" panose="020B0604020202020204" pitchFamily="34" charset="0"/>
              </a:rPr>
              <a:t>. Vis., 2007, pp. 1–8.</a:t>
            </a:r>
            <a:endParaRPr lang="zh-TW" altLang="en-US" sz="12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5352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5AA2953-C0C3-4C29-9928-2CBD8E630950}"/>
              </a:ext>
            </a:extLst>
          </p:cNvPr>
          <p:cNvSpPr>
            <a:spLocks noGrp="1"/>
          </p:cNvSpPr>
          <p:nvPr>
            <p:ph type="title"/>
          </p:nvPr>
        </p:nvSpPr>
        <p:spPr/>
        <p:txBody>
          <a:bodyPr>
            <a:normAutofit/>
          </a:bodyPr>
          <a:lstStyle/>
          <a:p>
            <a:r>
              <a:rPr lang="en-US" altLang="zh-TW" sz="2800" b="1" dirty="0">
                <a:latin typeface="Arial" panose="020B0604020202020204" pitchFamily="34" charset="0"/>
                <a:cs typeface="Arial" panose="020B0604020202020204" pitchFamily="34" charset="0"/>
              </a:rPr>
              <a:t>FSTSL for Cross-Corpus Speech Emotion Recognition</a:t>
            </a:r>
            <a:endParaRPr lang="zh-TW" altLang="en-US" sz="2800" dirty="0">
              <a:latin typeface="Arial" panose="020B0604020202020204" pitchFamily="34" charset="0"/>
              <a:cs typeface="Arial" panose="020B0604020202020204" pitchFamily="34" charset="0"/>
            </a:endParaRPr>
          </a:p>
        </p:txBody>
      </p:sp>
      <p:sp>
        <p:nvSpPr>
          <p:cNvPr id="3" name="內容版面配置區 2">
            <a:extLst>
              <a:ext uri="{FF2B5EF4-FFF2-40B4-BE49-F238E27FC236}">
                <a16:creationId xmlns:a16="http://schemas.microsoft.com/office/drawing/2014/main" id="{E9896380-9DB7-48A4-9CA6-B3B6E923BAE5}"/>
              </a:ext>
            </a:extLst>
          </p:cNvPr>
          <p:cNvSpPr>
            <a:spLocks noGrp="1"/>
          </p:cNvSpPr>
          <p:nvPr>
            <p:ph idx="1"/>
          </p:nvPr>
        </p:nvSpPr>
        <p:spPr/>
        <p:txBody>
          <a:bodyPr>
            <a:normAutofit/>
          </a:bodyPr>
          <a:lstStyle/>
          <a:p>
            <a:r>
              <a:rPr lang="en-US" altLang="zh-TW" sz="2400" dirty="0">
                <a:latin typeface="Arial" panose="020B0604020202020204" pitchFamily="34" charset="0"/>
                <a:cs typeface="Arial" panose="020B0604020202020204" pitchFamily="34" charset="0"/>
              </a:rPr>
              <a:t>Next, we learn a projection matrix P to map the features from different corpora into a common subspace. The objective function can be given as</a:t>
            </a:r>
          </a:p>
          <a:p>
            <a:endParaRPr lang="en-US" altLang="zh-TW" sz="2400" dirty="0">
              <a:latin typeface="Arial" panose="020B0604020202020204" pitchFamily="34" charset="0"/>
              <a:cs typeface="Arial" panose="020B0604020202020204" pitchFamily="34" charset="0"/>
            </a:endParaRPr>
          </a:p>
          <a:p>
            <a:endParaRPr lang="en-US" altLang="zh-TW" sz="2400" dirty="0">
              <a:latin typeface="Arial" panose="020B0604020202020204" pitchFamily="34" charset="0"/>
              <a:cs typeface="Arial" panose="020B0604020202020204" pitchFamily="34" charset="0"/>
            </a:endParaRPr>
          </a:p>
          <a:p>
            <a:r>
              <a:rPr lang="en-US" altLang="zh-TW" sz="2400" dirty="0">
                <a:latin typeface="Arial" panose="020B0604020202020204" pitchFamily="34" charset="0"/>
                <a:cs typeface="Arial" panose="020B0604020202020204" pitchFamily="34" charset="0"/>
              </a:rPr>
              <a:t>We adopt the empirical maximum mean discrepancy (MMD) as the distance measurement, which compares the different distributions based on the distance between the sample means of two corpora, and the objective function is reformulated as</a:t>
            </a:r>
            <a:endParaRPr lang="zh-TW" altLang="en-US" sz="2400" dirty="0">
              <a:latin typeface="Arial" panose="020B0604020202020204" pitchFamily="34" charset="0"/>
              <a:cs typeface="Arial" panose="020B0604020202020204" pitchFamily="34" charset="0"/>
            </a:endParaRPr>
          </a:p>
        </p:txBody>
      </p:sp>
      <p:sp>
        <p:nvSpPr>
          <p:cNvPr id="4" name="投影片編號版面配置區 3">
            <a:extLst>
              <a:ext uri="{FF2B5EF4-FFF2-40B4-BE49-F238E27FC236}">
                <a16:creationId xmlns:a16="http://schemas.microsoft.com/office/drawing/2014/main" id="{E46E016E-6CBF-481F-B1FC-823AE94AD5DA}"/>
              </a:ext>
            </a:extLst>
          </p:cNvPr>
          <p:cNvSpPr>
            <a:spLocks noGrp="1"/>
          </p:cNvSpPr>
          <p:nvPr>
            <p:ph type="sldNum" sz="quarter" idx="12"/>
          </p:nvPr>
        </p:nvSpPr>
        <p:spPr/>
        <p:txBody>
          <a:bodyPr/>
          <a:lstStyle/>
          <a:p>
            <a:fld id="{E882A8EA-C523-4DD2-99C1-6F95F27E2F9A}" type="slidenum">
              <a:rPr lang="zh-TW" altLang="en-US" smtClean="0"/>
              <a:t>8</a:t>
            </a:fld>
            <a:endParaRPr lang="zh-TW" altLang="en-US"/>
          </a:p>
        </p:txBody>
      </p:sp>
      <p:pic>
        <p:nvPicPr>
          <p:cNvPr id="6" name="圖片 5">
            <a:extLst>
              <a:ext uri="{FF2B5EF4-FFF2-40B4-BE49-F238E27FC236}">
                <a16:creationId xmlns:a16="http://schemas.microsoft.com/office/drawing/2014/main" id="{FBD3EE25-4865-4D8F-AAD3-7CE0EF2CCA6C}"/>
              </a:ext>
            </a:extLst>
          </p:cNvPr>
          <p:cNvPicPr>
            <a:picLocks noChangeAspect="1"/>
          </p:cNvPicPr>
          <p:nvPr/>
        </p:nvPicPr>
        <p:blipFill>
          <a:blip r:embed="rId2"/>
          <a:stretch>
            <a:fillRect/>
          </a:stretch>
        </p:blipFill>
        <p:spPr>
          <a:xfrm>
            <a:off x="4953000" y="2584813"/>
            <a:ext cx="2286000" cy="581025"/>
          </a:xfrm>
          <a:prstGeom prst="rect">
            <a:avLst/>
          </a:prstGeom>
        </p:spPr>
      </p:pic>
      <p:pic>
        <p:nvPicPr>
          <p:cNvPr id="8" name="圖片 7">
            <a:extLst>
              <a:ext uri="{FF2B5EF4-FFF2-40B4-BE49-F238E27FC236}">
                <a16:creationId xmlns:a16="http://schemas.microsoft.com/office/drawing/2014/main" id="{6F3658D5-39E5-486F-B711-57395037808B}"/>
              </a:ext>
            </a:extLst>
          </p:cNvPr>
          <p:cNvPicPr>
            <a:picLocks noChangeAspect="1"/>
          </p:cNvPicPr>
          <p:nvPr/>
        </p:nvPicPr>
        <p:blipFill>
          <a:blip r:embed="rId3"/>
          <a:stretch>
            <a:fillRect/>
          </a:stretch>
        </p:blipFill>
        <p:spPr>
          <a:xfrm>
            <a:off x="4324350" y="4872623"/>
            <a:ext cx="3543300" cy="714375"/>
          </a:xfrm>
          <a:prstGeom prst="rect">
            <a:avLst/>
          </a:prstGeom>
        </p:spPr>
      </p:pic>
      <p:pic>
        <p:nvPicPr>
          <p:cNvPr id="10" name="圖片 9">
            <a:extLst>
              <a:ext uri="{FF2B5EF4-FFF2-40B4-BE49-F238E27FC236}">
                <a16:creationId xmlns:a16="http://schemas.microsoft.com/office/drawing/2014/main" id="{98CA1632-9A8B-49C0-9309-EF8AC0708CBC}"/>
              </a:ext>
            </a:extLst>
          </p:cNvPr>
          <p:cNvPicPr>
            <a:picLocks noChangeAspect="1"/>
          </p:cNvPicPr>
          <p:nvPr/>
        </p:nvPicPr>
        <p:blipFill>
          <a:blip r:embed="rId4"/>
          <a:stretch>
            <a:fillRect/>
          </a:stretch>
        </p:blipFill>
        <p:spPr>
          <a:xfrm>
            <a:off x="3876675" y="5554630"/>
            <a:ext cx="4438650" cy="1085850"/>
          </a:xfrm>
          <a:prstGeom prst="rect">
            <a:avLst/>
          </a:prstGeom>
        </p:spPr>
      </p:pic>
    </p:spTree>
    <p:extLst>
      <p:ext uri="{BB962C8B-B14F-4D97-AF65-F5344CB8AC3E}">
        <p14:creationId xmlns:p14="http://schemas.microsoft.com/office/powerpoint/2010/main" val="815851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CA654E-99C5-403A-BEB5-ECA29500D495}"/>
              </a:ext>
            </a:extLst>
          </p:cNvPr>
          <p:cNvSpPr>
            <a:spLocks noGrp="1"/>
          </p:cNvSpPr>
          <p:nvPr>
            <p:ph type="title"/>
          </p:nvPr>
        </p:nvSpPr>
        <p:spPr/>
        <p:txBody>
          <a:bodyPr>
            <a:normAutofit/>
          </a:bodyPr>
          <a:lstStyle/>
          <a:p>
            <a:r>
              <a:rPr lang="en-US" altLang="zh-TW" sz="2800" b="1" dirty="0">
                <a:latin typeface="Arial" panose="020B0604020202020204" pitchFamily="34" charset="0"/>
                <a:cs typeface="Arial" panose="020B0604020202020204" pitchFamily="34" charset="0"/>
              </a:rPr>
              <a:t>FSTSL for Cross-Corpus Speech Emotion Recognition</a:t>
            </a:r>
            <a:endParaRPr lang="zh-TW" altLang="en-US" sz="2800"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3" name="內容版面配置區 2">
                <a:extLst>
                  <a:ext uri="{FF2B5EF4-FFF2-40B4-BE49-F238E27FC236}">
                    <a16:creationId xmlns:a16="http://schemas.microsoft.com/office/drawing/2014/main" id="{33460307-C21F-4886-9EC0-16D6204C73DA}"/>
                  </a:ext>
                </a:extLst>
              </p:cNvPr>
              <p:cNvSpPr>
                <a:spLocks noGrp="1"/>
              </p:cNvSpPr>
              <p:nvPr>
                <p:ph idx="1"/>
              </p:nvPr>
            </p:nvSpPr>
            <p:spPr/>
            <p:txBody>
              <a:bodyPr>
                <a:normAutofit/>
              </a:bodyPr>
              <a:lstStyle/>
              <a:p>
                <a:r>
                  <a:rPr lang="en-US" altLang="zh-TW" sz="2400" dirty="0">
                    <a:latin typeface="Arial" panose="020B0604020202020204" pitchFamily="34" charset="0"/>
                    <a:cs typeface="Arial" panose="020B0604020202020204" pitchFamily="34" charset="0"/>
                  </a:rPr>
                  <a:t>At the same time, we perform feature selection via imposing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𝑙</m:t>
                        </m:r>
                      </m:e>
                      <m:sub>
                        <m:r>
                          <a:rPr lang="en-US" altLang="zh-TW" sz="2400" b="0" i="1" smtClean="0">
                            <a:latin typeface="Cambria Math" panose="02040503050406030204" pitchFamily="18" charset="0"/>
                            <a:cs typeface="Arial" panose="020B0604020202020204" pitchFamily="34" charset="0"/>
                          </a:rPr>
                          <m:t>2,1</m:t>
                        </m:r>
                      </m:sub>
                    </m:sSub>
                  </m:oMath>
                </a14:m>
                <a:r>
                  <a:rPr lang="en-US" altLang="zh-TW" sz="2400" dirty="0">
                    <a:latin typeface="Arial" panose="020B0604020202020204" pitchFamily="34" charset="0"/>
                    <a:cs typeface="Arial" panose="020B0604020202020204" pitchFamily="34" charset="0"/>
                  </a:rPr>
                  <a:t>-norm on the projection matrix P, which has been shown very effective for sparse feature selection [43]. Therefore, we obtain the objective function as</a:t>
                </a:r>
                <a:endParaRPr lang="zh-TW" altLang="en-US" sz="2400" dirty="0">
                  <a:latin typeface="Arial" panose="020B0604020202020204" pitchFamily="34" charset="0"/>
                  <a:cs typeface="Arial" panose="020B0604020202020204" pitchFamily="34" charset="0"/>
                </a:endParaRPr>
              </a:p>
            </p:txBody>
          </p:sp>
        </mc:Choice>
        <mc:Fallback>
          <p:sp>
            <p:nvSpPr>
              <p:cNvPr id="3" name="內容版面配置區 2">
                <a:extLst>
                  <a:ext uri="{FF2B5EF4-FFF2-40B4-BE49-F238E27FC236}">
                    <a16:creationId xmlns:a16="http://schemas.microsoft.com/office/drawing/2014/main" id="{33460307-C21F-4886-9EC0-16D6204C73DA}"/>
                  </a:ext>
                </a:extLst>
              </p:cNvPr>
              <p:cNvSpPr>
                <a:spLocks noGrp="1" noRot="1" noChangeAspect="1" noMove="1" noResize="1" noEditPoints="1" noAdjustHandles="1" noChangeArrowheads="1" noChangeShapeType="1" noTextEdit="1"/>
              </p:cNvSpPr>
              <p:nvPr>
                <p:ph idx="1"/>
              </p:nvPr>
            </p:nvSpPr>
            <p:spPr>
              <a:blipFill>
                <a:blip r:embed="rId2"/>
                <a:stretch>
                  <a:fillRect l="-812" t="-1961"/>
                </a:stretch>
              </a:blipFill>
            </p:spPr>
            <p:txBody>
              <a:bodyPr/>
              <a:lstStyle/>
              <a:p>
                <a:r>
                  <a:rPr lang="zh-TW" altLang="en-US">
                    <a:noFill/>
                  </a:rPr>
                  <a:t> </a:t>
                </a:r>
              </a:p>
            </p:txBody>
          </p:sp>
        </mc:Fallback>
      </mc:AlternateContent>
      <p:sp>
        <p:nvSpPr>
          <p:cNvPr id="4" name="投影片編號版面配置區 3">
            <a:extLst>
              <a:ext uri="{FF2B5EF4-FFF2-40B4-BE49-F238E27FC236}">
                <a16:creationId xmlns:a16="http://schemas.microsoft.com/office/drawing/2014/main" id="{FDD03BE6-1785-4318-B14D-513E386851CA}"/>
              </a:ext>
            </a:extLst>
          </p:cNvPr>
          <p:cNvSpPr>
            <a:spLocks noGrp="1"/>
          </p:cNvSpPr>
          <p:nvPr>
            <p:ph type="sldNum" sz="quarter" idx="12"/>
          </p:nvPr>
        </p:nvSpPr>
        <p:spPr/>
        <p:txBody>
          <a:bodyPr/>
          <a:lstStyle/>
          <a:p>
            <a:fld id="{E882A8EA-C523-4DD2-99C1-6F95F27E2F9A}" type="slidenum">
              <a:rPr lang="zh-TW" altLang="en-US" smtClean="0"/>
              <a:t>9</a:t>
            </a:fld>
            <a:endParaRPr lang="zh-TW" altLang="en-US"/>
          </a:p>
        </p:txBody>
      </p:sp>
      <p:pic>
        <p:nvPicPr>
          <p:cNvPr id="6" name="圖片 5">
            <a:extLst>
              <a:ext uri="{FF2B5EF4-FFF2-40B4-BE49-F238E27FC236}">
                <a16:creationId xmlns:a16="http://schemas.microsoft.com/office/drawing/2014/main" id="{A7E1480A-F096-4853-9291-3F158221DFB9}"/>
              </a:ext>
            </a:extLst>
          </p:cNvPr>
          <p:cNvPicPr>
            <a:picLocks noChangeAspect="1"/>
          </p:cNvPicPr>
          <p:nvPr/>
        </p:nvPicPr>
        <p:blipFill>
          <a:blip r:embed="rId3"/>
          <a:stretch>
            <a:fillRect/>
          </a:stretch>
        </p:blipFill>
        <p:spPr>
          <a:xfrm>
            <a:off x="3657600" y="3105150"/>
            <a:ext cx="4876800" cy="647700"/>
          </a:xfrm>
          <a:prstGeom prst="rect">
            <a:avLst/>
          </a:prstGeom>
        </p:spPr>
      </p:pic>
      <p:pic>
        <p:nvPicPr>
          <p:cNvPr id="8" name="圖片 7">
            <a:extLst>
              <a:ext uri="{FF2B5EF4-FFF2-40B4-BE49-F238E27FC236}">
                <a16:creationId xmlns:a16="http://schemas.microsoft.com/office/drawing/2014/main" id="{0D9E5E17-3605-4667-9293-C57CB2281869}"/>
              </a:ext>
            </a:extLst>
          </p:cNvPr>
          <p:cNvPicPr>
            <a:picLocks noChangeAspect="1"/>
          </p:cNvPicPr>
          <p:nvPr/>
        </p:nvPicPr>
        <p:blipFill>
          <a:blip r:embed="rId4"/>
          <a:stretch>
            <a:fillRect/>
          </a:stretch>
        </p:blipFill>
        <p:spPr>
          <a:xfrm>
            <a:off x="4600575" y="3857364"/>
            <a:ext cx="2990850" cy="1257300"/>
          </a:xfrm>
          <a:prstGeom prst="rect">
            <a:avLst/>
          </a:prstGeom>
        </p:spPr>
      </p:pic>
      <p:sp>
        <p:nvSpPr>
          <p:cNvPr id="10" name="文字方塊 9">
            <a:extLst>
              <a:ext uri="{FF2B5EF4-FFF2-40B4-BE49-F238E27FC236}">
                <a16:creationId xmlns:a16="http://schemas.microsoft.com/office/drawing/2014/main" id="{706598F6-18E2-4BBD-A2FA-1A32DE50FA63}"/>
              </a:ext>
            </a:extLst>
          </p:cNvPr>
          <p:cNvSpPr txBox="1"/>
          <p:nvPr/>
        </p:nvSpPr>
        <p:spPr>
          <a:xfrm>
            <a:off x="838200" y="5894685"/>
            <a:ext cx="10515600" cy="461665"/>
          </a:xfrm>
          <a:prstGeom prst="rect">
            <a:avLst/>
          </a:prstGeom>
          <a:noFill/>
        </p:spPr>
        <p:txBody>
          <a:bodyPr wrap="square">
            <a:spAutoFit/>
          </a:bodyPr>
          <a:lstStyle/>
          <a:p>
            <a:r>
              <a:rPr lang="zh-TW" altLang="en-US" sz="1200" dirty="0">
                <a:solidFill>
                  <a:schemeClr val="bg1">
                    <a:lumMod val="65000"/>
                  </a:schemeClr>
                </a:solidFill>
                <a:latin typeface="Arial" panose="020B0604020202020204" pitchFamily="34" charset="0"/>
                <a:cs typeface="Arial" panose="020B0604020202020204" pitchFamily="34" charset="0"/>
              </a:rPr>
              <a:t>[43] F. Nie, H. Huang, X. Cai, and C. H. Ding, “Efficient and robust feature selection via joint l2;1-norms minimization,” in Proc. Int. Conf. Neural Inf. Process. Syst., 2010, pp. 1813–1821.</a:t>
            </a:r>
          </a:p>
        </p:txBody>
      </p:sp>
    </p:spTree>
    <p:extLst>
      <p:ext uri="{BB962C8B-B14F-4D97-AF65-F5344CB8AC3E}">
        <p14:creationId xmlns:p14="http://schemas.microsoft.com/office/powerpoint/2010/main" val="1299079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F601852-9570-4466-A976-6E6B1408FB23}"/>
              </a:ext>
            </a:extLst>
          </p:cNvPr>
          <p:cNvSpPr>
            <a:spLocks noGrp="1"/>
          </p:cNvSpPr>
          <p:nvPr>
            <p:ph type="title"/>
          </p:nvPr>
        </p:nvSpPr>
        <p:spPr/>
        <p:txBody>
          <a:bodyPr>
            <a:normAutofit/>
          </a:bodyPr>
          <a:lstStyle/>
          <a:p>
            <a:r>
              <a:rPr lang="en-US" altLang="zh-TW" sz="2800" b="1" dirty="0">
                <a:latin typeface="Arial" panose="020B0604020202020204" pitchFamily="34" charset="0"/>
                <a:cs typeface="Arial" panose="020B0604020202020204" pitchFamily="34" charset="0"/>
              </a:rPr>
              <a:t>FSTSL for Cross-Corpus Speech Emotion Recognition</a:t>
            </a:r>
            <a:endParaRPr lang="zh-TW" altLang="en-US" sz="2800"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3" name="內容版面配置區 2">
                <a:extLst>
                  <a:ext uri="{FF2B5EF4-FFF2-40B4-BE49-F238E27FC236}">
                    <a16:creationId xmlns:a16="http://schemas.microsoft.com/office/drawing/2014/main" id="{78D01CCF-041E-4F85-A568-F12551AC49D7}"/>
                  </a:ext>
                </a:extLst>
              </p:cNvPr>
              <p:cNvSpPr>
                <a:spLocks noGrp="1"/>
              </p:cNvSpPr>
              <p:nvPr>
                <p:ph idx="1"/>
              </p:nvPr>
            </p:nvSpPr>
            <p:spPr/>
            <p:txBody>
              <a:bodyPr>
                <a:normAutofit/>
              </a:bodyPr>
              <a:lstStyle/>
              <a:p>
                <a:r>
                  <a:rPr lang="en-US" altLang="zh-TW" sz="2400" dirty="0">
                    <a:latin typeface="Arial" panose="020B0604020202020204" pitchFamily="34" charset="0"/>
                    <a:cs typeface="Arial" panose="020B0604020202020204" pitchFamily="34" charset="0"/>
                  </a:rPr>
                  <a:t>In this section, we introduce a graph regularization term, which considers the geometric structure of data.</a:t>
                </a:r>
              </a:p>
              <a:p>
                <a:r>
                  <a:rPr lang="en-US" altLang="zh-TW" sz="2400" dirty="0">
                    <a:latin typeface="Arial" panose="020B0604020202020204" pitchFamily="34" charset="0"/>
                    <a:cs typeface="Arial" panose="020B0604020202020204" pitchFamily="34" charset="0"/>
                  </a:rPr>
                  <a:t>Following the ideas of manifold learning [54], a natural assumption here is that if two data points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𝑥</m:t>
                        </m:r>
                      </m:e>
                      <m:sub>
                        <m:r>
                          <a:rPr lang="en-US" altLang="zh-TW" sz="2400" b="0" i="1" smtClean="0">
                            <a:latin typeface="Cambria Math" panose="02040503050406030204" pitchFamily="18" charset="0"/>
                            <a:cs typeface="Arial" panose="020B0604020202020204" pitchFamily="34" charset="0"/>
                          </a:rPr>
                          <m:t>𝑖</m:t>
                        </m:r>
                      </m:sub>
                    </m:sSub>
                  </m:oMath>
                </a14:m>
                <a:r>
                  <a:rPr lang="en-US" altLang="zh-TW" sz="2400" dirty="0">
                    <a:latin typeface="Arial" panose="020B0604020202020204" pitchFamily="34" charset="0"/>
                    <a:cs typeface="Arial" panose="020B0604020202020204" pitchFamily="34" charset="0"/>
                  </a:rPr>
                  <a:t> and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𝑥</m:t>
                        </m:r>
                      </m:e>
                      <m:sub>
                        <m:r>
                          <a:rPr lang="en-US" altLang="zh-TW" sz="2400" b="0" i="1" smtClean="0">
                            <a:latin typeface="Cambria Math" panose="02040503050406030204" pitchFamily="18" charset="0"/>
                            <a:cs typeface="Arial" panose="020B0604020202020204" pitchFamily="34" charset="0"/>
                          </a:rPr>
                          <m:t>𝑗</m:t>
                        </m:r>
                      </m:sub>
                    </m:sSub>
                  </m:oMath>
                </a14:m>
                <a:r>
                  <a:rPr lang="en-US" altLang="zh-TW" sz="2400" dirty="0">
                    <a:latin typeface="Arial" panose="020B0604020202020204" pitchFamily="34" charset="0"/>
                    <a:cs typeface="Arial" panose="020B0604020202020204" pitchFamily="34" charset="0"/>
                  </a:rPr>
                  <a:t> are close, then,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𝑧</m:t>
                        </m:r>
                      </m:e>
                      <m:sub>
                        <m:r>
                          <a:rPr lang="en-US" altLang="zh-TW" sz="2400" b="0" i="1" smtClean="0">
                            <a:latin typeface="Cambria Math" panose="02040503050406030204" pitchFamily="18" charset="0"/>
                            <a:cs typeface="Arial" panose="020B0604020202020204" pitchFamily="34" charset="0"/>
                          </a:rPr>
                          <m:t>𝑖</m:t>
                        </m:r>
                      </m:sub>
                    </m:sSub>
                  </m:oMath>
                </a14:m>
                <a:r>
                  <a:rPr lang="en-US" altLang="zh-TW" sz="2400" dirty="0">
                    <a:latin typeface="Arial" panose="020B0604020202020204" pitchFamily="34" charset="0"/>
                    <a:cs typeface="Arial" panose="020B0604020202020204" pitchFamily="34" charset="0"/>
                  </a:rPr>
                  <a:t> and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𝑧</m:t>
                        </m:r>
                      </m:e>
                      <m:sub>
                        <m:r>
                          <a:rPr lang="en-US" altLang="zh-TW" sz="2400" b="0" i="1" smtClean="0">
                            <a:latin typeface="Cambria Math" panose="02040503050406030204" pitchFamily="18" charset="0"/>
                            <a:cs typeface="Arial" panose="020B0604020202020204" pitchFamily="34" charset="0"/>
                          </a:rPr>
                          <m:t>𝑗</m:t>
                        </m:r>
                      </m:sub>
                    </m:sSub>
                  </m:oMath>
                </a14:m>
                <a:r>
                  <a:rPr lang="en-US" altLang="zh-TW" sz="2400" dirty="0">
                    <a:latin typeface="Arial" panose="020B0604020202020204" pitchFamily="34" charset="0"/>
                    <a:cs typeface="Arial" panose="020B0604020202020204" pitchFamily="34" charset="0"/>
                  </a:rPr>
                  <a:t>, the low-dimensional representations of these two data points, are also close to each other.</a:t>
                </a:r>
              </a:p>
              <a:p>
                <a:r>
                  <a:rPr lang="en-US" altLang="zh-TW" sz="2400" dirty="0">
                    <a:latin typeface="Arial" panose="020B0604020202020204" pitchFamily="34" charset="0"/>
                    <a:cs typeface="Arial" panose="020B0604020202020204" pitchFamily="34" charset="0"/>
                  </a:rPr>
                  <a:t>For a data point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𝑥</m:t>
                        </m:r>
                      </m:e>
                      <m:sub>
                        <m:r>
                          <a:rPr lang="en-US" altLang="zh-TW" sz="2400" b="0" i="1" smtClean="0">
                            <a:latin typeface="Cambria Math" panose="02040503050406030204" pitchFamily="18" charset="0"/>
                            <a:cs typeface="Arial" panose="020B0604020202020204" pitchFamily="34" charset="0"/>
                          </a:rPr>
                          <m:t>𝑖</m:t>
                        </m:r>
                      </m:sub>
                    </m:sSub>
                  </m:oMath>
                </a14:m>
                <a:r>
                  <a:rPr lang="en-US" altLang="zh-TW" sz="2400" dirty="0">
                    <a:latin typeface="Arial" panose="020B0604020202020204" pitchFamily="34" charset="0"/>
                    <a:cs typeface="Arial" panose="020B0604020202020204" pitchFamily="34" charset="0"/>
                  </a:rPr>
                  <a:t>, we can easily find its k </a:t>
                </a:r>
                <a:r>
                  <a:rPr lang="en-US" altLang="zh-TW" sz="2400" dirty="0" err="1">
                    <a:latin typeface="Arial" panose="020B0604020202020204" pitchFamily="34" charset="0"/>
                    <a:cs typeface="Arial" panose="020B0604020202020204" pitchFamily="34" charset="0"/>
                  </a:rPr>
                  <a:t>neareast</a:t>
                </a:r>
                <a:r>
                  <a:rPr lang="en-US" altLang="zh-TW" sz="2400" dirty="0">
                    <a:latin typeface="Arial" panose="020B0604020202020204" pitchFamily="34" charset="0"/>
                    <a:cs typeface="Arial" panose="020B0604020202020204" pitchFamily="34" charset="0"/>
                  </a:rPr>
                  <a:t> neighbors and put edges between these neighbors and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𝑥</m:t>
                        </m:r>
                      </m:e>
                      <m:sub>
                        <m:r>
                          <a:rPr lang="en-US" altLang="zh-TW" sz="2400" b="0" i="1" smtClean="0">
                            <a:latin typeface="Cambria Math" panose="02040503050406030204" pitchFamily="18" charset="0"/>
                            <a:cs typeface="Arial" panose="020B0604020202020204" pitchFamily="34" charset="0"/>
                          </a:rPr>
                          <m:t>𝑖</m:t>
                        </m:r>
                      </m:sub>
                    </m:sSub>
                  </m:oMath>
                </a14:m>
                <a:r>
                  <a:rPr lang="en-US" altLang="zh-TW" sz="2400" dirty="0">
                    <a:latin typeface="Arial" panose="020B0604020202020204" pitchFamily="34" charset="0"/>
                    <a:cs typeface="Arial" panose="020B0604020202020204" pitchFamily="34" charset="0"/>
                  </a:rPr>
                  <a:t>. Let </a:t>
                </a:r>
                <a14:m>
                  <m:oMath xmlns:m="http://schemas.openxmlformats.org/officeDocument/2006/math">
                    <m:r>
                      <a:rPr lang="en-US" altLang="zh-TW" sz="2400" b="0" i="1" smtClean="0">
                        <a:latin typeface="Cambria Math" panose="02040503050406030204" pitchFamily="18" charset="0"/>
                        <a:cs typeface="Arial" panose="020B0604020202020204" pitchFamily="34" charset="0"/>
                      </a:rPr>
                      <m:t>𝑊</m:t>
                    </m:r>
                    <m:r>
                      <a:rPr lang="en-US" altLang="zh-TW" sz="2400" b="0" i="1" smtClean="0">
                        <a:latin typeface="Cambria Math" panose="02040503050406030204" pitchFamily="18" charset="0"/>
                        <a:cs typeface="Arial" panose="020B0604020202020204" pitchFamily="34" charset="0"/>
                      </a:rPr>
                      <m:t>=[</m:t>
                    </m:r>
                    <m:sSub>
                      <m:sSubPr>
                        <m:ctrlPr>
                          <a:rPr lang="en-US" altLang="zh-TW" sz="2400" b="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𝑤</m:t>
                        </m:r>
                      </m:e>
                      <m:sub>
                        <m:r>
                          <a:rPr lang="en-US" altLang="zh-TW" sz="2400" b="0" i="1" smtClean="0">
                            <a:latin typeface="Cambria Math" panose="02040503050406030204" pitchFamily="18" charset="0"/>
                            <a:cs typeface="Arial" panose="020B0604020202020204" pitchFamily="34" charset="0"/>
                          </a:rPr>
                          <m:t>𝑖𝑗</m:t>
                        </m:r>
                      </m:sub>
                    </m:sSub>
                    <m:r>
                      <a:rPr lang="en-US" altLang="zh-TW" sz="2400" b="0" i="1" smtClean="0">
                        <a:latin typeface="Cambria Math" panose="02040503050406030204" pitchFamily="18" charset="0"/>
                        <a:cs typeface="Arial" panose="020B0604020202020204" pitchFamily="34" charset="0"/>
                      </a:rPr>
                      <m:t>]</m:t>
                    </m:r>
                  </m:oMath>
                </a14:m>
                <a:r>
                  <a:rPr lang="en-US" altLang="zh-TW" sz="2400" dirty="0">
                    <a:latin typeface="Arial" panose="020B0604020202020204" pitchFamily="34" charset="0"/>
                    <a:cs typeface="Arial" panose="020B0604020202020204" pitchFamily="34" charset="0"/>
                  </a:rPr>
                  <a:t> be the weight matrix, if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𝑥</m:t>
                        </m:r>
                      </m:e>
                      <m:sub>
                        <m:r>
                          <a:rPr lang="en-US" altLang="zh-TW" sz="2400" b="0" i="1" smtClean="0">
                            <a:latin typeface="Cambria Math" panose="02040503050406030204" pitchFamily="18" charset="0"/>
                            <a:cs typeface="Arial" panose="020B0604020202020204" pitchFamily="34" charset="0"/>
                          </a:rPr>
                          <m:t>𝑗</m:t>
                        </m:r>
                      </m:sub>
                    </m:sSub>
                  </m:oMath>
                </a14:m>
                <a:r>
                  <a:rPr lang="en-US" altLang="zh-TW" sz="2400" dirty="0">
                    <a:latin typeface="Arial" panose="020B0604020202020204" pitchFamily="34" charset="0"/>
                    <a:cs typeface="Arial" panose="020B0604020202020204" pitchFamily="34" charset="0"/>
                  </a:rPr>
                  <a:t> is among the k nearest neighbors,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𝑤</m:t>
                        </m:r>
                      </m:e>
                      <m:sub>
                        <m:r>
                          <a:rPr lang="en-US" altLang="zh-TW" sz="2400" b="0" i="1" smtClean="0">
                            <a:latin typeface="Cambria Math" panose="02040503050406030204" pitchFamily="18" charset="0"/>
                            <a:cs typeface="Arial" panose="020B0604020202020204" pitchFamily="34" charset="0"/>
                          </a:rPr>
                          <m:t>𝑖𝑗</m:t>
                        </m:r>
                      </m:sub>
                    </m:sSub>
                    <m:r>
                      <a:rPr lang="en-US" altLang="zh-TW" sz="2400" b="0" i="1" smtClean="0">
                        <a:latin typeface="Cambria Math" panose="02040503050406030204" pitchFamily="18" charset="0"/>
                        <a:cs typeface="Arial" panose="020B0604020202020204" pitchFamily="34" charset="0"/>
                      </a:rPr>
                      <m:t>=1</m:t>
                    </m:r>
                  </m:oMath>
                </a14:m>
                <a:r>
                  <a:rPr lang="en-US" altLang="zh-TW" sz="2400" dirty="0">
                    <a:latin typeface="Arial" panose="020B0604020202020204" pitchFamily="34" charset="0"/>
                    <a:cs typeface="Arial" panose="020B0604020202020204" pitchFamily="34" charset="0"/>
                  </a:rPr>
                  <a:t>, otherwise, </a:t>
                </a:r>
                <a14:m>
                  <m:oMath xmlns:m="http://schemas.openxmlformats.org/officeDocument/2006/math">
                    <m:sSub>
                      <m:sSubPr>
                        <m:ctrlPr>
                          <a:rPr lang="en-US" altLang="zh-TW" sz="2400" i="1" smtClean="0">
                            <a:latin typeface="Cambria Math" panose="02040503050406030204" pitchFamily="18" charset="0"/>
                            <a:cs typeface="Arial" panose="020B0604020202020204" pitchFamily="34" charset="0"/>
                          </a:rPr>
                        </m:ctrlPr>
                      </m:sSubPr>
                      <m:e>
                        <m:r>
                          <a:rPr lang="en-US" altLang="zh-TW" sz="2400" b="0" i="1" smtClean="0">
                            <a:latin typeface="Cambria Math" panose="02040503050406030204" pitchFamily="18" charset="0"/>
                            <a:cs typeface="Arial" panose="020B0604020202020204" pitchFamily="34" charset="0"/>
                          </a:rPr>
                          <m:t>𝑤</m:t>
                        </m:r>
                      </m:e>
                      <m:sub>
                        <m:r>
                          <a:rPr lang="en-US" altLang="zh-TW" sz="2400" b="0" i="1" smtClean="0">
                            <a:latin typeface="Cambria Math" panose="02040503050406030204" pitchFamily="18" charset="0"/>
                            <a:cs typeface="Arial" panose="020B0604020202020204" pitchFamily="34" charset="0"/>
                          </a:rPr>
                          <m:t>𝑖𝑗</m:t>
                        </m:r>
                      </m:sub>
                    </m:sSub>
                    <m:r>
                      <a:rPr lang="en-US" altLang="zh-TW" sz="2400" b="0" i="1" smtClean="0">
                        <a:latin typeface="Cambria Math" panose="02040503050406030204" pitchFamily="18" charset="0"/>
                        <a:cs typeface="Arial" panose="020B0604020202020204" pitchFamily="34" charset="0"/>
                      </a:rPr>
                      <m:t>=0</m:t>
                    </m:r>
                  </m:oMath>
                </a14:m>
                <a:r>
                  <a:rPr lang="en-US" altLang="zh-TW" sz="2400" dirty="0">
                    <a:latin typeface="Arial" panose="020B0604020202020204" pitchFamily="34" charset="0"/>
                    <a:cs typeface="Arial" panose="020B0604020202020204" pitchFamily="34" charset="0"/>
                  </a:rPr>
                  <a:t>.</a:t>
                </a:r>
                <a:endParaRPr lang="zh-TW" altLang="en-US" sz="2400" dirty="0">
                  <a:latin typeface="Arial" panose="020B0604020202020204" pitchFamily="34" charset="0"/>
                  <a:cs typeface="Arial" panose="020B0604020202020204" pitchFamily="34" charset="0"/>
                </a:endParaRPr>
              </a:p>
            </p:txBody>
          </p:sp>
        </mc:Choice>
        <mc:Fallback>
          <p:sp>
            <p:nvSpPr>
              <p:cNvPr id="3" name="內容版面配置區 2">
                <a:extLst>
                  <a:ext uri="{FF2B5EF4-FFF2-40B4-BE49-F238E27FC236}">
                    <a16:creationId xmlns:a16="http://schemas.microsoft.com/office/drawing/2014/main" id="{78D01CCF-041E-4F85-A568-F12551AC49D7}"/>
                  </a:ext>
                </a:extLst>
              </p:cNvPr>
              <p:cNvSpPr>
                <a:spLocks noGrp="1" noRot="1" noChangeAspect="1" noMove="1" noResize="1" noEditPoints="1" noAdjustHandles="1" noChangeArrowheads="1" noChangeShapeType="1" noTextEdit="1"/>
              </p:cNvSpPr>
              <p:nvPr>
                <p:ph idx="1"/>
              </p:nvPr>
            </p:nvSpPr>
            <p:spPr>
              <a:blipFill>
                <a:blip r:embed="rId2"/>
                <a:stretch>
                  <a:fillRect l="-812" t="-1821" r="-2493"/>
                </a:stretch>
              </a:blipFill>
            </p:spPr>
            <p:txBody>
              <a:bodyPr/>
              <a:lstStyle/>
              <a:p>
                <a:r>
                  <a:rPr lang="zh-TW" altLang="en-US">
                    <a:noFill/>
                  </a:rPr>
                  <a:t> </a:t>
                </a:r>
              </a:p>
            </p:txBody>
          </p:sp>
        </mc:Fallback>
      </mc:AlternateContent>
      <p:sp>
        <p:nvSpPr>
          <p:cNvPr id="4" name="投影片編號版面配置區 3">
            <a:extLst>
              <a:ext uri="{FF2B5EF4-FFF2-40B4-BE49-F238E27FC236}">
                <a16:creationId xmlns:a16="http://schemas.microsoft.com/office/drawing/2014/main" id="{72DC9D3E-95CA-462B-9E68-8D1F05613A2F}"/>
              </a:ext>
            </a:extLst>
          </p:cNvPr>
          <p:cNvSpPr>
            <a:spLocks noGrp="1"/>
          </p:cNvSpPr>
          <p:nvPr>
            <p:ph type="sldNum" sz="quarter" idx="12"/>
          </p:nvPr>
        </p:nvSpPr>
        <p:spPr/>
        <p:txBody>
          <a:bodyPr/>
          <a:lstStyle/>
          <a:p>
            <a:fld id="{E882A8EA-C523-4DD2-99C1-6F95F27E2F9A}" type="slidenum">
              <a:rPr lang="zh-TW" altLang="en-US" smtClean="0"/>
              <a:t>10</a:t>
            </a:fld>
            <a:endParaRPr lang="zh-TW" altLang="en-US"/>
          </a:p>
        </p:txBody>
      </p:sp>
      <p:pic>
        <p:nvPicPr>
          <p:cNvPr id="6" name="圖片 5">
            <a:extLst>
              <a:ext uri="{FF2B5EF4-FFF2-40B4-BE49-F238E27FC236}">
                <a16:creationId xmlns:a16="http://schemas.microsoft.com/office/drawing/2014/main" id="{CFDE4F52-8D30-41E7-9017-94F083C76041}"/>
              </a:ext>
            </a:extLst>
          </p:cNvPr>
          <p:cNvPicPr>
            <a:picLocks noChangeAspect="1"/>
          </p:cNvPicPr>
          <p:nvPr/>
        </p:nvPicPr>
        <p:blipFill>
          <a:blip r:embed="rId3"/>
          <a:stretch>
            <a:fillRect/>
          </a:stretch>
        </p:blipFill>
        <p:spPr>
          <a:xfrm>
            <a:off x="4352925" y="5234204"/>
            <a:ext cx="3486150" cy="923925"/>
          </a:xfrm>
          <a:prstGeom prst="rect">
            <a:avLst/>
          </a:prstGeom>
        </p:spPr>
      </p:pic>
      <p:sp>
        <p:nvSpPr>
          <p:cNvPr id="8" name="文字方塊 7">
            <a:extLst>
              <a:ext uri="{FF2B5EF4-FFF2-40B4-BE49-F238E27FC236}">
                <a16:creationId xmlns:a16="http://schemas.microsoft.com/office/drawing/2014/main" id="{4BF56906-1AB6-40F2-99CE-F1A61F0183AE}"/>
              </a:ext>
            </a:extLst>
          </p:cNvPr>
          <p:cNvSpPr txBox="1"/>
          <p:nvPr/>
        </p:nvSpPr>
        <p:spPr>
          <a:xfrm>
            <a:off x="838200" y="6176963"/>
            <a:ext cx="10646328" cy="400110"/>
          </a:xfrm>
          <a:prstGeom prst="rect">
            <a:avLst/>
          </a:prstGeom>
          <a:noFill/>
        </p:spPr>
        <p:txBody>
          <a:bodyPr wrap="square">
            <a:spAutoFit/>
          </a:bodyPr>
          <a:lstStyle/>
          <a:p>
            <a:r>
              <a:rPr lang="zh-TW" altLang="en-US" sz="1000" dirty="0">
                <a:solidFill>
                  <a:schemeClr val="bg1">
                    <a:lumMod val="65000"/>
                  </a:schemeClr>
                </a:solidFill>
                <a:latin typeface="Arial" panose="020B0604020202020204" pitchFamily="34" charset="0"/>
                <a:cs typeface="Arial" panose="020B0604020202020204" pitchFamily="34" charset="0"/>
              </a:rPr>
              <a:t>[54] M. Belkin, P. Niyogi, and V. Sindhwani, “Manifold regularization: A geometric framework for learning from labeled and unlabeled examples,” J. Mach. Learn. Res., vol. 7, no. 11, pp. 2399–2434, 2006.</a:t>
            </a:r>
          </a:p>
        </p:txBody>
      </p:sp>
    </p:spTree>
    <p:extLst>
      <p:ext uri="{BB962C8B-B14F-4D97-AF65-F5344CB8AC3E}">
        <p14:creationId xmlns:p14="http://schemas.microsoft.com/office/powerpoint/2010/main" val="2615782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C12B35C-A694-4671-A7D1-6103915C4CCF}"/>
              </a:ext>
            </a:extLst>
          </p:cNvPr>
          <p:cNvSpPr>
            <a:spLocks noGrp="1"/>
          </p:cNvSpPr>
          <p:nvPr>
            <p:ph type="title"/>
          </p:nvPr>
        </p:nvSpPr>
        <p:spPr/>
        <p:txBody>
          <a:bodyPr>
            <a:normAutofit/>
          </a:bodyPr>
          <a:lstStyle/>
          <a:p>
            <a:r>
              <a:rPr lang="en-US" altLang="zh-TW" sz="2800" b="1" dirty="0">
                <a:latin typeface="Arial" panose="020B0604020202020204" pitchFamily="34" charset="0"/>
                <a:cs typeface="Arial" panose="020B0604020202020204" pitchFamily="34" charset="0"/>
              </a:rPr>
              <a:t>FSTSL for Cross-Corpus Speech Emotion Recognition</a:t>
            </a:r>
            <a:endParaRPr lang="zh-TW" altLang="en-US" sz="2800" dirty="0"/>
          </a:p>
        </p:txBody>
      </p:sp>
      <p:sp>
        <p:nvSpPr>
          <p:cNvPr id="3" name="內容版面配置區 2">
            <a:extLst>
              <a:ext uri="{FF2B5EF4-FFF2-40B4-BE49-F238E27FC236}">
                <a16:creationId xmlns:a16="http://schemas.microsoft.com/office/drawing/2014/main" id="{B8F3B933-FBCA-45CC-B24B-F38EF588418D}"/>
              </a:ext>
            </a:extLst>
          </p:cNvPr>
          <p:cNvSpPr>
            <a:spLocks noGrp="1"/>
          </p:cNvSpPr>
          <p:nvPr>
            <p:ph idx="1"/>
          </p:nvPr>
        </p:nvSpPr>
        <p:spPr/>
        <p:txBody>
          <a:bodyPr/>
          <a:lstStyle/>
          <a:p>
            <a:pPr>
              <a:lnSpc>
                <a:spcPct val="100000"/>
              </a:lnSpc>
            </a:pPr>
            <a:r>
              <a:rPr lang="en-US" altLang="zh-TW" dirty="0">
                <a:latin typeface="Arial" panose="020B0604020202020204" pitchFamily="34" charset="0"/>
                <a:cs typeface="Arial" panose="020B0604020202020204" pitchFamily="34" charset="0"/>
              </a:rPr>
              <a:t>We can obtain our proposed feature selection based transfer subspace learning with graph regularization (FSTSL). The objective function can be written as</a:t>
            </a:r>
            <a:endParaRPr lang="zh-TW" altLang="en-US" dirty="0">
              <a:latin typeface="Arial" panose="020B0604020202020204" pitchFamily="34" charset="0"/>
              <a:cs typeface="Arial" panose="020B0604020202020204" pitchFamily="34" charset="0"/>
            </a:endParaRPr>
          </a:p>
        </p:txBody>
      </p:sp>
      <p:sp>
        <p:nvSpPr>
          <p:cNvPr id="4" name="投影片編號版面配置區 3">
            <a:extLst>
              <a:ext uri="{FF2B5EF4-FFF2-40B4-BE49-F238E27FC236}">
                <a16:creationId xmlns:a16="http://schemas.microsoft.com/office/drawing/2014/main" id="{B444B009-AF3D-4C5B-B131-639F42C978A7}"/>
              </a:ext>
            </a:extLst>
          </p:cNvPr>
          <p:cNvSpPr>
            <a:spLocks noGrp="1"/>
          </p:cNvSpPr>
          <p:nvPr>
            <p:ph type="sldNum" sz="quarter" idx="12"/>
          </p:nvPr>
        </p:nvSpPr>
        <p:spPr/>
        <p:txBody>
          <a:bodyPr/>
          <a:lstStyle/>
          <a:p>
            <a:fld id="{E882A8EA-C523-4DD2-99C1-6F95F27E2F9A}" type="slidenum">
              <a:rPr lang="zh-TW" altLang="en-US" smtClean="0"/>
              <a:t>11</a:t>
            </a:fld>
            <a:endParaRPr lang="zh-TW" altLang="en-US"/>
          </a:p>
        </p:txBody>
      </p:sp>
      <p:pic>
        <p:nvPicPr>
          <p:cNvPr id="6" name="圖片 5">
            <a:extLst>
              <a:ext uri="{FF2B5EF4-FFF2-40B4-BE49-F238E27FC236}">
                <a16:creationId xmlns:a16="http://schemas.microsoft.com/office/drawing/2014/main" id="{DB698243-9695-44B4-B752-B0976926C80E}"/>
              </a:ext>
            </a:extLst>
          </p:cNvPr>
          <p:cNvPicPr>
            <a:picLocks noChangeAspect="1"/>
          </p:cNvPicPr>
          <p:nvPr/>
        </p:nvPicPr>
        <p:blipFill>
          <a:blip r:embed="rId2"/>
          <a:stretch>
            <a:fillRect/>
          </a:stretch>
        </p:blipFill>
        <p:spPr>
          <a:xfrm>
            <a:off x="2981325" y="3298534"/>
            <a:ext cx="6229350" cy="781050"/>
          </a:xfrm>
          <a:prstGeom prst="rect">
            <a:avLst/>
          </a:prstGeom>
        </p:spPr>
      </p:pic>
    </p:spTree>
    <p:extLst>
      <p:ext uri="{BB962C8B-B14F-4D97-AF65-F5344CB8AC3E}">
        <p14:creationId xmlns:p14="http://schemas.microsoft.com/office/powerpoint/2010/main" val="1313178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C415575-A079-47BF-83F1-A98A119509C6}"/>
              </a:ext>
            </a:extLst>
          </p:cNvPr>
          <p:cNvSpPr>
            <a:spLocks noGrp="1"/>
          </p:cNvSpPr>
          <p:nvPr>
            <p:ph type="title"/>
          </p:nvPr>
        </p:nvSpPr>
        <p:spPr/>
        <p:txBody>
          <a:bodyPr/>
          <a:lstStyle/>
          <a:p>
            <a:r>
              <a:rPr lang="en-US" altLang="zh-TW" b="1" dirty="0">
                <a:latin typeface="Arial" panose="020B0604020202020204" pitchFamily="34" charset="0"/>
                <a:cs typeface="Arial" panose="020B0604020202020204" pitchFamily="34" charset="0"/>
              </a:rPr>
              <a:t>Experiments</a:t>
            </a:r>
            <a:endParaRPr lang="zh-TW" altLang="en-US" b="1" dirty="0">
              <a:latin typeface="Arial" panose="020B0604020202020204" pitchFamily="34" charset="0"/>
              <a:cs typeface="Arial" panose="020B0604020202020204" pitchFamily="34" charset="0"/>
            </a:endParaRPr>
          </a:p>
        </p:txBody>
      </p:sp>
      <p:sp>
        <p:nvSpPr>
          <p:cNvPr id="3" name="內容版面配置區 2">
            <a:extLst>
              <a:ext uri="{FF2B5EF4-FFF2-40B4-BE49-F238E27FC236}">
                <a16:creationId xmlns:a16="http://schemas.microsoft.com/office/drawing/2014/main" id="{4DBF0E00-34A8-4F83-BBF5-1E1A81B0A4E0}"/>
              </a:ext>
            </a:extLst>
          </p:cNvPr>
          <p:cNvSpPr>
            <a:spLocks noGrp="1"/>
          </p:cNvSpPr>
          <p:nvPr>
            <p:ph idx="1"/>
          </p:nvPr>
        </p:nvSpPr>
        <p:spPr/>
        <p:txBody>
          <a:bodyPr/>
          <a:lstStyle/>
          <a:p>
            <a:pPr marL="0" indent="0">
              <a:buNone/>
            </a:pPr>
            <a:r>
              <a:rPr lang="en-US" altLang="zh-TW" dirty="0">
                <a:latin typeface="Arial" panose="020B0604020202020204" pitchFamily="34" charset="0"/>
                <a:cs typeface="Arial" panose="020B0604020202020204" pitchFamily="34" charset="0"/>
              </a:rPr>
              <a:t>Datasets and Setting</a:t>
            </a:r>
          </a:p>
          <a:p>
            <a:r>
              <a:rPr lang="en-US" altLang="zh-TW" dirty="0">
                <a:latin typeface="Arial" panose="020B0604020202020204" pitchFamily="34" charset="0"/>
                <a:cs typeface="Arial" panose="020B0604020202020204" pitchFamily="34" charset="0"/>
              </a:rPr>
              <a:t>In our experiments, we used the </a:t>
            </a:r>
            <a:r>
              <a:rPr lang="en-US" altLang="zh-TW" dirty="0" err="1">
                <a:latin typeface="Arial" panose="020B0604020202020204" pitchFamily="34" charset="0"/>
                <a:cs typeface="Arial" panose="020B0604020202020204" pitchFamily="34" charset="0"/>
              </a:rPr>
              <a:t>openSMILE</a:t>
            </a:r>
            <a:r>
              <a:rPr lang="en-US" altLang="zh-TW" dirty="0">
                <a:latin typeface="Arial" panose="020B0604020202020204" pitchFamily="34" charset="0"/>
                <a:cs typeface="Arial" panose="020B0604020202020204" pitchFamily="34" charset="0"/>
              </a:rPr>
              <a:t> toolkit [59], [60] to extract these abovementioned acoustic features.</a:t>
            </a:r>
          </a:p>
          <a:p>
            <a:r>
              <a:rPr lang="en-US" altLang="zh-TW" dirty="0">
                <a:latin typeface="Arial" panose="020B0604020202020204" pitchFamily="34" charset="0"/>
                <a:cs typeface="Arial" panose="020B0604020202020204" pitchFamily="34" charset="0"/>
              </a:rPr>
              <a:t>Since we focus on learning the robust corpus-invariant feature representations, we adopted the popular linear SVM for emotion classification.</a:t>
            </a:r>
            <a:endParaRPr lang="zh-TW" altLang="en-US" dirty="0">
              <a:latin typeface="Arial" panose="020B0604020202020204" pitchFamily="34" charset="0"/>
              <a:cs typeface="Arial" panose="020B0604020202020204" pitchFamily="34" charset="0"/>
            </a:endParaRPr>
          </a:p>
        </p:txBody>
      </p:sp>
      <p:sp>
        <p:nvSpPr>
          <p:cNvPr id="4" name="投影片編號版面配置區 3">
            <a:extLst>
              <a:ext uri="{FF2B5EF4-FFF2-40B4-BE49-F238E27FC236}">
                <a16:creationId xmlns:a16="http://schemas.microsoft.com/office/drawing/2014/main" id="{BB445723-432A-4362-B080-8B4FAE573269}"/>
              </a:ext>
            </a:extLst>
          </p:cNvPr>
          <p:cNvSpPr>
            <a:spLocks noGrp="1"/>
          </p:cNvSpPr>
          <p:nvPr>
            <p:ph type="sldNum" sz="quarter" idx="12"/>
          </p:nvPr>
        </p:nvSpPr>
        <p:spPr/>
        <p:txBody>
          <a:bodyPr/>
          <a:lstStyle/>
          <a:p>
            <a:fld id="{E882A8EA-C523-4DD2-99C1-6F95F27E2F9A}" type="slidenum">
              <a:rPr lang="zh-TW" altLang="en-US" smtClean="0"/>
              <a:t>12</a:t>
            </a:fld>
            <a:endParaRPr lang="zh-TW" altLang="en-US"/>
          </a:p>
        </p:txBody>
      </p:sp>
      <p:pic>
        <p:nvPicPr>
          <p:cNvPr id="8" name="圖片 7">
            <a:extLst>
              <a:ext uri="{FF2B5EF4-FFF2-40B4-BE49-F238E27FC236}">
                <a16:creationId xmlns:a16="http://schemas.microsoft.com/office/drawing/2014/main" id="{B37F9CBD-CF36-4ECD-AB7F-5DE67E88EFB2}"/>
              </a:ext>
            </a:extLst>
          </p:cNvPr>
          <p:cNvPicPr>
            <a:picLocks noChangeAspect="1"/>
          </p:cNvPicPr>
          <p:nvPr/>
        </p:nvPicPr>
        <p:blipFill>
          <a:blip r:embed="rId2"/>
          <a:stretch>
            <a:fillRect/>
          </a:stretch>
        </p:blipFill>
        <p:spPr>
          <a:xfrm>
            <a:off x="2610179" y="4555347"/>
            <a:ext cx="6971642" cy="2160000"/>
          </a:xfrm>
          <a:prstGeom prst="rect">
            <a:avLst/>
          </a:prstGeom>
        </p:spPr>
      </p:pic>
      <p:sp>
        <p:nvSpPr>
          <p:cNvPr id="10" name="文字方塊 9">
            <a:extLst>
              <a:ext uri="{FF2B5EF4-FFF2-40B4-BE49-F238E27FC236}">
                <a16:creationId xmlns:a16="http://schemas.microsoft.com/office/drawing/2014/main" id="{5F18ADEF-E2CD-49F5-A0F4-C0E5C34FB330}"/>
              </a:ext>
            </a:extLst>
          </p:cNvPr>
          <p:cNvSpPr txBox="1"/>
          <p:nvPr/>
        </p:nvSpPr>
        <p:spPr>
          <a:xfrm>
            <a:off x="6096000" y="4710"/>
            <a:ext cx="6094602" cy="861774"/>
          </a:xfrm>
          <a:prstGeom prst="rect">
            <a:avLst/>
          </a:prstGeom>
          <a:noFill/>
        </p:spPr>
        <p:txBody>
          <a:bodyPr wrap="square">
            <a:spAutoFit/>
          </a:bodyPr>
          <a:lstStyle/>
          <a:p>
            <a:r>
              <a:rPr lang="zh-TW" altLang="en-US" sz="1000" dirty="0">
                <a:solidFill>
                  <a:schemeClr val="bg1">
                    <a:lumMod val="65000"/>
                  </a:schemeClr>
                </a:solidFill>
                <a:latin typeface="Arial" panose="020B0604020202020204" pitchFamily="34" charset="0"/>
                <a:cs typeface="Arial" panose="020B0604020202020204" pitchFamily="34" charset="0"/>
              </a:rPr>
              <a:t>[59] F. Eyben, F. Weninger, F. Gross, and B. Schuller, “Recent developments in openSMILE, the Munich open-source multimedia feature extractor,” in Proc. 21st ACM Int. Conf. Multimedia, 2013, pp. 835–838.</a:t>
            </a:r>
          </a:p>
          <a:p>
            <a:r>
              <a:rPr lang="zh-TW" altLang="en-US" sz="1000" dirty="0">
                <a:solidFill>
                  <a:schemeClr val="bg1">
                    <a:lumMod val="65000"/>
                  </a:schemeClr>
                </a:solidFill>
                <a:latin typeface="Arial" panose="020B0604020202020204" pitchFamily="34" charset="0"/>
                <a:cs typeface="Arial" panose="020B0604020202020204" pitchFamily="34" charset="0"/>
              </a:rPr>
              <a:t>[60] F. Eyben and B. Schuller, “openSMILE: The Munich open-source large-scale multimedia feature extractor,” ACM SIGMultimedia Rec., vol. 6, no. 4, pp. 4–13, 2015.</a:t>
            </a:r>
          </a:p>
        </p:txBody>
      </p:sp>
    </p:spTree>
    <p:extLst>
      <p:ext uri="{BB962C8B-B14F-4D97-AF65-F5344CB8AC3E}">
        <p14:creationId xmlns:p14="http://schemas.microsoft.com/office/powerpoint/2010/main" val="2990944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E6DDFE6-BF99-4FCD-BA3D-10F43C3DB251}"/>
              </a:ext>
            </a:extLst>
          </p:cNvPr>
          <p:cNvSpPr>
            <a:spLocks noGrp="1"/>
          </p:cNvSpPr>
          <p:nvPr>
            <p:ph type="title"/>
          </p:nvPr>
        </p:nvSpPr>
        <p:spPr/>
        <p:txBody>
          <a:bodyPr/>
          <a:lstStyle/>
          <a:p>
            <a:r>
              <a:rPr lang="en-US" altLang="zh-TW" b="1" dirty="0">
                <a:latin typeface="Arial" panose="020B0604020202020204" pitchFamily="34" charset="0"/>
                <a:cs typeface="Arial" panose="020B0604020202020204" pitchFamily="34" charset="0"/>
              </a:rPr>
              <a:t>Experiments</a:t>
            </a:r>
            <a:endParaRPr lang="zh-TW" altLang="en-US" b="1" dirty="0">
              <a:latin typeface="Arial" panose="020B0604020202020204" pitchFamily="34" charset="0"/>
              <a:cs typeface="Arial" panose="020B0604020202020204" pitchFamily="34" charset="0"/>
            </a:endParaRPr>
          </a:p>
        </p:txBody>
      </p:sp>
      <p:sp>
        <p:nvSpPr>
          <p:cNvPr id="3" name="內容版面配置區 2">
            <a:extLst>
              <a:ext uri="{FF2B5EF4-FFF2-40B4-BE49-F238E27FC236}">
                <a16:creationId xmlns:a16="http://schemas.microsoft.com/office/drawing/2014/main" id="{FDDD4634-5C3D-4406-8D3C-F60C6E532C25}"/>
              </a:ext>
            </a:extLst>
          </p:cNvPr>
          <p:cNvSpPr>
            <a:spLocks noGrp="1"/>
          </p:cNvSpPr>
          <p:nvPr>
            <p:ph idx="1"/>
          </p:nvPr>
        </p:nvSpPr>
        <p:spPr/>
        <p:txBody>
          <a:bodyPr/>
          <a:lstStyle/>
          <a:p>
            <a:pPr marL="0" indent="0">
              <a:buNone/>
            </a:pPr>
            <a:r>
              <a:rPr lang="en-US" altLang="zh-TW" dirty="0">
                <a:latin typeface="Arial" panose="020B0604020202020204" pitchFamily="34" charset="0"/>
                <a:cs typeface="Arial" panose="020B0604020202020204" pitchFamily="34" charset="0"/>
              </a:rPr>
              <a:t>Compared with other Algorithms</a:t>
            </a:r>
          </a:p>
          <a:p>
            <a:r>
              <a:rPr lang="en-US" altLang="zh-TW" dirty="0">
                <a:latin typeface="Arial" panose="020B0604020202020204" pitchFamily="34" charset="0"/>
                <a:cs typeface="Arial" panose="020B0604020202020204" pitchFamily="34" charset="0"/>
              </a:rPr>
              <a:t>b: EMO-DB, e: </a:t>
            </a:r>
            <a:r>
              <a:rPr lang="en-US" altLang="zh-TW" dirty="0" err="1">
                <a:latin typeface="Arial" panose="020B0604020202020204" pitchFamily="34" charset="0"/>
                <a:cs typeface="Arial" panose="020B0604020202020204" pitchFamily="34" charset="0"/>
              </a:rPr>
              <a:t>eNTERFACE</a:t>
            </a:r>
            <a:endParaRPr lang="zh-TW" altLang="en-US" dirty="0">
              <a:latin typeface="Arial" panose="020B0604020202020204" pitchFamily="34" charset="0"/>
              <a:cs typeface="Arial" panose="020B0604020202020204" pitchFamily="34" charset="0"/>
            </a:endParaRPr>
          </a:p>
        </p:txBody>
      </p:sp>
      <p:sp>
        <p:nvSpPr>
          <p:cNvPr id="4" name="投影片編號版面配置區 3">
            <a:extLst>
              <a:ext uri="{FF2B5EF4-FFF2-40B4-BE49-F238E27FC236}">
                <a16:creationId xmlns:a16="http://schemas.microsoft.com/office/drawing/2014/main" id="{4D32EB8A-5CBF-49EC-A50F-6B3C181F119B}"/>
              </a:ext>
            </a:extLst>
          </p:cNvPr>
          <p:cNvSpPr>
            <a:spLocks noGrp="1"/>
          </p:cNvSpPr>
          <p:nvPr>
            <p:ph type="sldNum" sz="quarter" idx="12"/>
          </p:nvPr>
        </p:nvSpPr>
        <p:spPr/>
        <p:txBody>
          <a:bodyPr/>
          <a:lstStyle/>
          <a:p>
            <a:fld id="{E882A8EA-C523-4DD2-99C1-6F95F27E2F9A}" type="slidenum">
              <a:rPr lang="zh-TW" altLang="en-US" smtClean="0"/>
              <a:t>13</a:t>
            </a:fld>
            <a:endParaRPr lang="zh-TW" altLang="en-US"/>
          </a:p>
        </p:txBody>
      </p:sp>
      <p:pic>
        <p:nvPicPr>
          <p:cNvPr id="6" name="圖片 5">
            <a:extLst>
              <a:ext uri="{FF2B5EF4-FFF2-40B4-BE49-F238E27FC236}">
                <a16:creationId xmlns:a16="http://schemas.microsoft.com/office/drawing/2014/main" id="{2E4B40A5-9588-46BA-899C-FA1D920264A3}"/>
              </a:ext>
            </a:extLst>
          </p:cNvPr>
          <p:cNvPicPr>
            <a:picLocks noChangeAspect="1"/>
          </p:cNvPicPr>
          <p:nvPr/>
        </p:nvPicPr>
        <p:blipFill>
          <a:blip r:embed="rId2"/>
          <a:stretch>
            <a:fillRect/>
          </a:stretch>
        </p:blipFill>
        <p:spPr>
          <a:xfrm>
            <a:off x="838200" y="3296963"/>
            <a:ext cx="5400774" cy="2880000"/>
          </a:xfrm>
          <a:prstGeom prst="rect">
            <a:avLst/>
          </a:prstGeom>
        </p:spPr>
      </p:pic>
      <p:pic>
        <p:nvPicPr>
          <p:cNvPr id="8" name="圖片 7">
            <a:extLst>
              <a:ext uri="{FF2B5EF4-FFF2-40B4-BE49-F238E27FC236}">
                <a16:creationId xmlns:a16="http://schemas.microsoft.com/office/drawing/2014/main" id="{EA428BD8-A51A-4FB3-9C9C-949B49BCCAEA}"/>
              </a:ext>
            </a:extLst>
          </p:cNvPr>
          <p:cNvPicPr>
            <a:picLocks noChangeAspect="1"/>
          </p:cNvPicPr>
          <p:nvPr/>
        </p:nvPicPr>
        <p:blipFill>
          <a:blip r:embed="rId3"/>
          <a:stretch>
            <a:fillRect/>
          </a:stretch>
        </p:blipFill>
        <p:spPr>
          <a:xfrm>
            <a:off x="6238974" y="3296963"/>
            <a:ext cx="5461850" cy="2880000"/>
          </a:xfrm>
          <a:prstGeom prst="rect">
            <a:avLst/>
          </a:prstGeom>
        </p:spPr>
      </p:pic>
    </p:spTree>
    <p:extLst>
      <p:ext uri="{BB962C8B-B14F-4D97-AF65-F5344CB8AC3E}">
        <p14:creationId xmlns:p14="http://schemas.microsoft.com/office/powerpoint/2010/main" val="339771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E734B1D-C130-4CC3-B756-D0BBA40E7DD4}"/>
              </a:ext>
            </a:extLst>
          </p:cNvPr>
          <p:cNvSpPr>
            <a:spLocks noGrp="1"/>
          </p:cNvSpPr>
          <p:nvPr>
            <p:ph type="title"/>
          </p:nvPr>
        </p:nvSpPr>
        <p:spPr/>
        <p:txBody>
          <a:bodyPr/>
          <a:lstStyle/>
          <a:p>
            <a:r>
              <a:rPr lang="en-US" altLang="zh-TW" b="1" dirty="0">
                <a:latin typeface="Arial" panose="020B0604020202020204" pitchFamily="34" charset="0"/>
                <a:cs typeface="Arial" panose="020B0604020202020204" pitchFamily="34" charset="0"/>
              </a:rPr>
              <a:t>Experiments</a:t>
            </a:r>
            <a:endParaRPr lang="zh-TW" altLang="en-US"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3" name="內容版面配置區 2">
                <a:extLst>
                  <a:ext uri="{FF2B5EF4-FFF2-40B4-BE49-F238E27FC236}">
                    <a16:creationId xmlns:a16="http://schemas.microsoft.com/office/drawing/2014/main" id="{97F5679E-CB0F-4C37-A7DD-20D586CAAD08}"/>
                  </a:ext>
                </a:extLst>
              </p:cNvPr>
              <p:cNvSpPr>
                <a:spLocks noGrp="1"/>
              </p:cNvSpPr>
              <p:nvPr>
                <p:ph idx="1"/>
              </p:nvPr>
            </p:nvSpPr>
            <p:spPr/>
            <p:txBody>
              <a:bodyPr/>
              <a:lstStyle/>
              <a:p>
                <a:pPr marL="0" indent="0">
                  <a:buNone/>
                </a:pPr>
                <a:r>
                  <a:rPr lang="en-US" altLang="zh-TW" dirty="0">
                    <a:latin typeface="Arial" panose="020B0604020202020204" pitchFamily="34" charset="0"/>
                    <a:cs typeface="Arial" panose="020B0604020202020204" pitchFamily="34" charset="0"/>
                  </a:rPr>
                  <a:t>Effectiveness Verification</a:t>
                </a:r>
              </a:p>
              <a:p>
                <a:r>
                  <a:rPr lang="en-US" altLang="zh-TW" dirty="0">
                    <a:latin typeface="Arial" panose="020B0604020202020204" pitchFamily="34" charset="0"/>
                    <a:cs typeface="Arial" panose="020B0604020202020204" pitchFamily="34" charset="0"/>
                  </a:rPr>
                  <a:t>b: EMO-DB, e: </a:t>
                </a:r>
                <a:r>
                  <a:rPr lang="en-US" altLang="zh-TW" dirty="0" err="1">
                    <a:latin typeface="Arial" panose="020B0604020202020204" pitchFamily="34" charset="0"/>
                    <a:cs typeface="Arial" panose="020B0604020202020204" pitchFamily="34" charset="0"/>
                  </a:rPr>
                  <a:t>eNTERFACE</a:t>
                </a:r>
                <a:r>
                  <a:rPr lang="en-US" altLang="zh-TW" dirty="0">
                    <a:latin typeface="Arial" panose="020B0604020202020204" pitchFamily="34" charset="0"/>
                    <a:cs typeface="Arial" panose="020B0604020202020204" pitchFamily="34" charset="0"/>
                  </a:rPr>
                  <a:t>, f: FAU Aibo</a:t>
                </a:r>
              </a:p>
              <a:p>
                <a14:m>
                  <m:oMath xmlns:m="http://schemas.openxmlformats.org/officeDocument/2006/math">
                    <m:sSub>
                      <m:sSubPr>
                        <m:ctrlPr>
                          <a:rPr lang="en-US" altLang="zh-TW" i="1" smtClean="0">
                            <a:latin typeface="Cambria Math" panose="02040503050406030204" pitchFamily="18" charset="0"/>
                            <a:cs typeface="Arial" panose="020B0604020202020204" pitchFamily="34" charset="0"/>
                          </a:rPr>
                        </m:ctrlPr>
                      </m:sSubPr>
                      <m:e>
                        <m:r>
                          <m:rPr>
                            <m:nor/>
                          </m:rPr>
                          <a:rPr lang="en-US" altLang="zh-TW" dirty="0" smtClean="0">
                            <a:latin typeface="Arial" panose="020B0604020202020204" pitchFamily="34" charset="0"/>
                            <a:cs typeface="Arial" panose="020B0604020202020204" pitchFamily="34" charset="0"/>
                          </a:rPr>
                          <m:t>FSTSL</m:t>
                        </m:r>
                      </m:e>
                      <m:sub>
                        <m:r>
                          <a:rPr lang="en-US" altLang="zh-TW" b="0" i="1" smtClean="0">
                            <a:latin typeface="Cambria Math" panose="02040503050406030204" pitchFamily="18" charset="0"/>
                            <a:cs typeface="Arial" panose="020B0604020202020204" pitchFamily="34" charset="0"/>
                          </a:rPr>
                          <m:t>1</m:t>
                        </m:r>
                      </m:sub>
                    </m:sSub>
                  </m:oMath>
                </a14:m>
                <a:r>
                  <a:rPr lang="en-US" altLang="zh-TW" dirty="0">
                    <a:latin typeface="Arial" panose="020B0604020202020204" pitchFamily="34" charset="0"/>
                    <a:cs typeface="Arial" panose="020B0604020202020204" pitchFamily="34" charset="0"/>
                  </a:rPr>
                  <a:t>: </a:t>
                </a:r>
                <a14:m>
                  <m:oMath xmlns:m="http://schemas.openxmlformats.org/officeDocument/2006/math">
                    <m:r>
                      <a:rPr lang="zh-TW" altLang="en-US" i="1" smtClean="0">
                        <a:latin typeface="Cambria Math" panose="02040503050406030204" pitchFamily="18" charset="0"/>
                        <a:cs typeface="Arial" panose="020B0604020202020204" pitchFamily="34" charset="0"/>
                      </a:rPr>
                      <m:t>𝛼</m:t>
                    </m:r>
                  </m:oMath>
                </a14:m>
                <a:r>
                  <a:rPr lang="en-US" altLang="zh-TW" dirty="0">
                    <a:latin typeface="Arial" panose="020B0604020202020204" pitchFamily="34" charset="0"/>
                    <a:cs typeface="Arial" panose="020B0604020202020204" pitchFamily="34" charset="0"/>
                  </a:rPr>
                  <a:t> and </a:t>
                </a:r>
                <a14:m>
                  <m:oMath xmlns:m="http://schemas.openxmlformats.org/officeDocument/2006/math">
                    <m:r>
                      <a:rPr lang="zh-TW" altLang="en-US" i="1" smtClean="0">
                        <a:latin typeface="Cambria Math" panose="02040503050406030204" pitchFamily="18" charset="0"/>
                        <a:cs typeface="Arial" panose="020B0604020202020204" pitchFamily="34" charset="0"/>
                      </a:rPr>
                      <m:t>𝛾</m:t>
                    </m:r>
                  </m:oMath>
                </a14:m>
                <a:r>
                  <a:rPr lang="en-US" altLang="zh-TW" dirty="0">
                    <a:latin typeface="Arial" panose="020B0604020202020204" pitchFamily="34" charset="0"/>
                    <a:cs typeface="Arial" panose="020B0604020202020204" pitchFamily="34" charset="0"/>
                  </a:rPr>
                  <a:t> are set to zero, </a:t>
                </a:r>
                <a14:m>
                  <m:oMath xmlns:m="http://schemas.openxmlformats.org/officeDocument/2006/math">
                    <m:sSub>
                      <m:sSubPr>
                        <m:ctrlPr>
                          <a:rPr lang="en-US" altLang="zh-TW" i="1" smtClean="0">
                            <a:latin typeface="Cambria Math" panose="02040503050406030204" pitchFamily="18" charset="0"/>
                            <a:cs typeface="Arial" panose="020B0604020202020204" pitchFamily="34" charset="0"/>
                          </a:rPr>
                        </m:ctrlPr>
                      </m:sSubPr>
                      <m:e>
                        <m:r>
                          <m:rPr>
                            <m:nor/>
                          </m:rPr>
                          <a:rPr lang="en-US" altLang="zh-TW" dirty="0" smtClean="0">
                            <a:latin typeface="Arial" panose="020B0604020202020204" pitchFamily="34" charset="0"/>
                            <a:cs typeface="Arial" panose="020B0604020202020204" pitchFamily="34" charset="0"/>
                          </a:rPr>
                          <m:t>FSTSL</m:t>
                        </m:r>
                      </m:e>
                      <m:sub>
                        <m:r>
                          <a:rPr lang="en-US" altLang="zh-TW" b="0" i="1" smtClean="0">
                            <a:latin typeface="Cambria Math" panose="02040503050406030204" pitchFamily="18" charset="0"/>
                            <a:cs typeface="Arial" panose="020B0604020202020204" pitchFamily="34" charset="0"/>
                          </a:rPr>
                          <m:t>2</m:t>
                        </m:r>
                      </m:sub>
                    </m:sSub>
                  </m:oMath>
                </a14:m>
                <a:r>
                  <a:rPr lang="en-US" altLang="zh-TW" dirty="0">
                    <a:latin typeface="Arial" panose="020B0604020202020204" pitchFamily="34" charset="0"/>
                    <a:cs typeface="Arial" panose="020B0604020202020204" pitchFamily="34" charset="0"/>
                  </a:rPr>
                  <a:t>: </a:t>
                </a:r>
                <a14:m>
                  <m:oMath xmlns:m="http://schemas.openxmlformats.org/officeDocument/2006/math">
                    <m:r>
                      <a:rPr lang="zh-TW" altLang="en-US" i="1" smtClean="0">
                        <a:latin typeface="Cambria Math" panose="02040503050406030204" pitchFamily="18" charset="0"/>
                        <a:cs typeface="Arial" panose="020B0604020202020204" pitchFamily="34" charset="0"/>
                      </a:rPr>
                      <m:t>𝛾</m:t>
                    </m:r>
                    <m:r>
                      <a:rPr lang="en-US" altLang="zh-TW" b="0" i="1" smtClean="0">
                        <a:latin typeface="Cambria Math" panose="02040503050406030204" pitchFamily="18" charset="0"/>
                        <a:cs typeface="Arial" panose="020B0604020202020204" pitchFamily="34" charset="0"/>
                      </a:rPr>
                      <m:t>=0</m:t>
                    </m:r>
                  </m:oMath>
                </a14:m>
                <a:endParaRPr lang="zh-TW" altLang="en-US" dirty="0">
                  <a:latin typeface="Arial" panose="020B0604020202020204" pitchFamily="34" charset="0"/>
                  <a:cs typeface="Arial" panose="020B0604020202020204" pitchFamily="34" charset="0"/>
                </a:endParaRPr>
              </a:p>
            </p:txBody>
          </p:sp>
        </mc:Choice>
        <mc:Fallback>
          <p:sp>
            <p:nvSpPr>
              <p:cNvPr id="3" name="內容版面配置區 2">
                <a:extLst>
                  <a:ext uri="{FF2B5EF4-FFF2-40B4-BE49-F238E27FC236}">
                    <a16:creationId xmlns:a16="http://schemas.microsoft.com/office/drawing/2014/main" id="{97F5679E-CB0F-4C37-A7DD-20D586CAAD08}"/>
                  </a:ext>
                </a:extLst>
              </p:cNvPr>
              <p:cNvSpPr>
                <a:spLocks noGrp="1" noRot="1" noChangeAspect="1" noMove="1" noResize="1" noEditPoints="1" noAdjustHandles="1" noChangeArrowheads="1" noChangeShapeType="1" noTextEdit="1"/>
              </p:cNvSpPr>
              <p:nvPr>
                <p:ph idx="1"/>
              </p:nvPr>
            </p:nvSpPr>
            <p:spPr>
              <a:blipFill>
                <a:blip r:embed="rId2"/>
                <a:stretch>
                  <a:fillRect l="-1217" t="-2381"/>
                </a:stretch>
              </a:blipFill>
            </p:spPr>
            <p:txBody>
              <a:bodyPr/>
              <a:lstStyle/>
              <a:p>
                <a:r>
                  <a:rPr lang="zh-TW" altLang="en-US">
                    <a:noFill/>
                  </a:rPr>
                  <a:t> </a:t>
                </a:r>
              </a:p>
            </p:txBody>
          </p:sp>
        </mc:Fallback>
      </mc:AlternateContent>
      <p:sp>
        <p:nvSpPr>
          <p:cNvPr id="4" name="投影片編號版面配置區 3">
            <a:extLst>
              <a:ext uri="{FF2B5EF4-FFF2-40B4-BE49-F238E27FC236}">
                <a16:creationId xmlns:a16="http://schemas.microsoft.com/office/drawing/2014/main" id="{7908AB5E-A5DB-41CA-B92A-E0208C876663}"/>
              </a:ext>
            </a:extLst>
          </p:cNvPr>
          <p:cNvSpPr>
            <a:spLocks noGrp="1"/>
          </p:cNvSpPr>
          <p:nvPr>
            <p:ph type="sldNum" sz="quarter" idx="12"/>
          </p:nvPr>
        </p:nvSpPr>
        <p:spPr/>
        <p:txBody>
          <a:bodyPr/>
          <a:lstStyle/>
          <a:p>
            <a:fld id="{E882A8EA-C523-4DD2-99C1-6F95F27E2F9A}" type="slidenum">
              <a:rPr lang="zh-TW" altLang="en-US" smtClean="0"/>
              <a:t>14</a:t>
            </a:fld>
            <a:endParaRPr lang="zh-TW" altLang="en-US"/>
          </a:p>
        </p:txBody>
      </p:sp>
      <p:pic>
        <p:nvPicPr>
          <p:cNvPr id="6" name="圖片 5">
            <a:extLst>
              <a:ext uri="{FF2B5EF4-FFF2-40B4-BE49-F238E27FC236}">
                <a16:creationId xmlns:a16="http://schemas.microsoft.com/office/drawing/2014/main" id="{7F645183-A60E-4460-B1CA-9BEFE0313A82}"/>
              </a:ext>
            </a:extLst>
          </p:cNvPr>
          <p:cNvPicPr>
            <a:picLocks noChangeAspect="1"/>
          </p:cNvPicPr>
          <p:nvPr/>
        </p:nvPicPr>
        <p:blipFill>
          <a:blip r:embed="rId3"/>
          <a:stretch>
            <a:fillRect/>
          </a:stretch>
        </p:blipFill>
        <p:spPr>
          <a:xfrm>
            <a:off x="2449412" y="3476350"/>
            <a:ext cx="7293176" cy="2880000"/>
          </a:xfrm>
          <a:prstGeom prst="rect">
            <a:avLst/>
          </a:prstGeom>
        </p:spPr>
      </p:pic>
      <p:pic>
        <p:nvPicPr>
          <p:cNvPr id="8" name="圖片 7">
            <a:extLst>
              <a:ext uri="{FF2B5EF4-FFF2-40B4-BE49-F238E27FC236}">
                <a16:creationId xmlns:a16="http://schemas.microsoft.com/office/drawing/2014/main" id="{EC22C187-F308-4E6E-B788-46EF7AB8A4C5}"/>
              </a:ext>
            </a:extLst>
          </p:cNvPr>
          <p:cNvPicPr>
            <a:picLocks noChangeAspect="1"/>
          </p:cNvPicPr>
          <p:nvPr/>
        </p:nvPicPr>
        <p:blipFill>
          <a:blip r:embed="rId4"/>
          <a:stretch>
            <a:fillRect/>
          </a:stretch>
        </p:blipFill>
        <p:spPr>
          <a:xfrm>
            <a:off x="6698103" y="7190"/>
            <a:ext cx="5400000" cy="579755"/>
          </a:xfrm>
          <a:prstGeom prst="rect">
            <a:avLst/>
          </a:prstGeom>
        </p:spPr>
      </p:pic>
    </p:spTree>
    <p:extLst>
      <p:ext uri="{BB962C8B-B14F-4D97-AF65-F5344CB8AC3E}">
        <p14:creationId xmlns:p14="http://schemas.microsoft.com/office/powerpoint/2010/main" val="3041502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AA4738B-A9F2-4FFD-A696-4E58F93DA97D}"/>
              </a:ext>
            </a:extLst>
          </p:cNvPr>
          <p:cNvSpPr>
            <a:spLocks noGrp="1"/>
          </p:cNvSpPr>
          <p:nvPr>
            <p:ph type="title"/>
          </p:nvPr>
        </p:nvSpPr>
        <p:spPr/>
        <p:txBody>
          <a:bodyPr/>
          <a:lstStyle/>
          <a:p>
            <a:r>
              <a:rPr lang="en-US" altLang="zh-TW" b="1" dirty="0">
                <a:latin typeface="Arial" panose="020B0604020202020204" pitchFamily="34" charset="0"/>
                <a:cs typeface="Arial" panose="020B0604020202020204" pitchFamily="34" charset="0"/>
              </a:rPr>
              <a:t>Experiments</a:t>
            </a:r>
            <a:endParaRPr lang="zh-TW" altLang="en-US"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3" name="內容版面配置區 2">
                <a:extLst>
                  <a:ext uri="{FF2B5EF4-FFF2-40B4-BE49-F238E27FC236}">
                    <a16:creationId xmlns:a16="http://schemas.microsoft.com/office/drawing/2014/main" id="{89CDC2FD-1FF4-41EF-9A93-A8B9C728E0BD}"/>
                  </a:ext>
                </a:extLst>
              </p:cNvPr>
              <p:cNvSpPr>
                <a:spLocks noGrp="1"/>
              </p:cNvSpPr>
              <p:nvPr>
                <p:ph idx="1"/>
              </p:nvPr>
            </p:nvSpPr>
            <p:spPr>
              <a:xfrm>
                <a:off x="838200" y="1825625"/>
                <a:ext cx="3578532" cy="4351338"/>
              </a:xfrm>
            </p:spPr>
            <p:txBody>
              <a:bodyPr>
                <a:normAutofit/>
              </a:bodyPr>
              <a:lstStyle/>
              <a:p>
                <a:pPr marL="0" indent="0">
                  <a:buNone/>
                </a:pPr>
                <a:r>
                  <a:rPr lang="en-US" altLang="zh-TW" dirty="0">
                    <a:latin typeface="Arial" panose="020B0604020202020204" pitchFamily="34" charset="0"/>
                    <a:cs typeface="Arial" panose="020B0604020202020204" pitchFamily="34" charset="0"/>
                  </a:rPr>
                  <a:t>Parameter Sensitivity</a:t>
                </a:r>
              </a:p>
              <a:p>
                <a14:m>
                  <m:oMath xmlns:m="http://schemas.openxmlformats.org/officeDocument/2006/math">
                    <m:r>
                      <a:rPr lang="zh-TW" altLang="en-US" i="1" smtClean="0">
                        <a:latin typeface="Cambria Math" panose="02040503050406030204" pitchFamily="18" charset="0"/>
                        <a:cs typeface="Arial" panose="020B0604020202020204" pitchFamily="34" charset="0"/>
                      </a:rPr>
                      <m:t>𝛼</m:t>
                    </m:r>
                    <m:r>
                      <a:rPr lang="en-US" altLang="zh-TW" b="0" i="1" smtClean="0">
                        <a:latin typeface="Cambria Math" panose="02040503050406030204" pitchFamily="18" charset="0"/>
                        <a:cs typeface="Arial" panose="020B0604020202020204" pitchFamily="34" charset="0"/>
                      </a:rPr>
                      <m:t>=0.1</m:t>
                    </m:r>
                  </m:oMath>
                </a14:m>
                <a:endParaRPr lang="en-US" altLang="zh-TW" dirty="0">
                  <a:latin typeface="Arial" panose="020B0604020202020204" pitchFamily="34" charset="0"/>
                  <a:cs typeface="Arial" panose="020B0604020202020204" pitchFamily="34" charset="0"/>
                </a:endParaRPr>
              </a:p>
              <a:p>
                <a14:m>
                  <m:oMath xmlns:m="http://schemas.openxmlformats.org/officeDocument/2006/math">
                    <m:r>
                      <a:rPr lang="zh-TW" altLang="en-US" i="1" smtClean="0">
                        <a:latin typeface="Cambria Math" panose="02040503050406030204" pitchFamily="18" charset="0"/>
                        <a:cs typeface="Arial" panose="020B0604020202020204" pitchFamily="34" charset="0"/>
                      </a:rPr>
                      <m:t>𝛽</m:t>
                    </m:r>
                    <m:r>
                      <a:rPr lang="en-US" altLang="zh-TW" b="0" i="1" smtClean="0">
                        <a:latin typeface="Cambria Math" panose="02040503050406030204" pitchFamily="18" charset="0"/>
                        <a:cs typeface="Arial" panose="020B0604020202020204" pitchFamily="34" charset="0"/>
                      </a:rPr>
                      <m:t>=1</m:t>
                    </m:r>
                  </m:oMath>
                </a14:m>
                <a:endParaRPr lang="en-US" altLang="zh-TW" dirty="0">
                  <a:latin typeface="Arial" panose="020B0604020202020204" pitchFamily="34" charset="0"/>
                  <a:cs typeface="Arial" panose="020B0604020202020204" pitchFamily="34" charset="0"/>
                </a:endParaRPr>
              </a:p>
              <a:p>
                <a14:m>
                  <m:oMath xmlns:m="http://schemas.openxmlformats.org/officeDocument/2006/math">
                    <m:r>
                      <a:rPr lang="zh-TW" altLang="en-US" i="1" smtClean="0">
                        <a:latin typeface="Cambria Math" panose="02040503050406030204" pitchFamily="18" charset="0"/>
                        <a:cs typeface="Arial" panose="020B0604020202020204" pitchFamily="34" charset="0"/>
                      </a:rPr>
                      <m:t>𝛾</m:t>
                    </m:r>
                    <m:r>
                      <a:rPr lang="en-US" altLang="zh-TW" b="0" i="0" smtClean="0">
                        <a:latin typeface="Cambria Math" panose="02040503050406030204" pitchFamily="18" charset="0"/>
                        <a:cs typeface="Arial" panose="020B0604020202020204" pitchFamily="34" charset="0"/>
                      </a:rPr>
                      <m:t>=100</m:t>
                    </m:r>
                  </m:oMath>
                </a14:m>
                <a:endParaRPr lang="en-US" altLang="zh-TW" dirty="0">
                  <a:latin typeface="Arial" panose="020B0604020202020204" pitchFamily="34" charset="0"/>
                  <a:cs typeface="Arial" panose="020B0604020202020204" pitchFamily="34" charset="0"/>
                </a:endParaRPr>
              </a:p>
            </p:txBody>
          </p:sp>
        </mc:Choice>
        <mc:Fallback>
          <p:sp>
            <p:nvSpPr>
              <p:cNvPr id="3" name="內容版面配置區 2">
                <a:extLst>
                  <a:ext uri="{FF2B5EF4-FFF2-40B4-BE49-F238E27FC236}">
                    <a16:creationId xmlns:a16="http://schemas.microsoft.com/office/drawing/2014/main" id="{89CDC2FD-1FF4-41EF-9A93-A8B9C728E0BD}"/>
                  </a:ext>
                </a:extLst>
              </p:cNvPr>
              <p:cNvSpPr>
                <a:spLocks noGrp="1" noRot="1" noChangeAspect="1" noMove="1" noResize="1" noEditPoints="1" noAdjustHandles="1" noChangeArrowheads="1" noChangeShapeType="1" noTextEdit="1"/>
              </p:cNvSpPr>
              <p:nvPr>
                <p:ph idx="1"/>
              </p:nvPr>
            </p:nvSpPr>
            <p:spPr>
              <a:xfrm>
                <a:off x="838200" y="1825625"/>
                <a:ext cx="3578532" cy="4351338"/>
              </a:xfrm>
              <a:blipFill>
                <a:blip r:embed="rId2"/>
                <a:stretch>
                  <a:fillRect l="-3578" t="-2381" r="-1874"/>
                </a:stretch>
              </a:blipFill>
            </p:spPr>
            <p:txBody>
              <a:bodyPr/>
              <a:lstStyle/>
              <a:p>
                <a:r>
                  <a:rPr lang="zh-TW" altLang="en-US">
                    <a:noFill/>
                  </a:rPr>
                  <a:t> </a:t>
                </a:r>
              </a:p>
            </p:txBody>
          </p:sp>
        </mc:Fallback>
      </mc:AlternateContent>
      <p:sp>
        <p:nvSpPr>
          <p:cNvPr id="4" name="投影片編號版面配置區 3">
            <a:extLst>
              <a:ext uri="{FF2B5EF4-FFF2-40B4-BE49-F238E27FC236}">
                <a16:creationId xmlns:a16="http://schemas.microsoft.com/office/drawing/2014/main" id="{F572AFE7-3F9F-483E-ADC5-05F35B998D8D}"/>
              </a:ext>
            </a:extLst>
          </p:cNvPr>
          <p:cNvSpPr>
            <a:spLocks noGrp="1"/>
          </p:cNvSpPr>
          <p:nvPr>
            <p:ph type="sldNum" sz="quarter" idx="12"/>
          </p:nvPr>
        </p:nvSpPr>
        <p:spPr/>
        <p:txBody>
          <a:bodyPr/>
          <a:lstStyle/>
          <a:p>
            <a:fld id="{E882A8EA-C523-4DD2-99C1-6F95F27E2F9A}" type="slidenum">
              <a:rPr lang="zh-TW" altLang="en-US" smtClean="0"/>
              <a:t>15</a:t>
            </a:fld>
            <a:endParaRPr lang="zh-TW" altLang="en-US"/>
          </a:p>
        </p:txBody>
      </p:sp>
      <p:pic>
        <p:nvPicPr>
          <p:cNvPr id="6" name="圖片 5">
            <a:extLst>
              <a:ext uri="{FF2B5EF4-FFF2-40B4-BE49-F238E27FC236}">
                <a16:creationId xmlns:a16="http://schemas.microsoft.com/office/drawing/2014/main" id="{7076631E-0934-48FE-9C64-4F936B2EC370}"/>
              </a:ext>
            </a:extLst>
          </p:cNvPr>
          <p:cNvPicPr>
            <a:picLocks noChangeAspect="1"/>
          </p:cNvPicPr>
          <p:nvPr/>
        </p:nvPicPr>
        <p:blipFill>
          <a:blip r:embed="rId3"/>
          <a:stretch>
            <a:fillRect/>
          </a:stretch>
        </p:blipFill>
        <p:spPr>
          <a:xfrm>
            <a:off x="5949948" y="2310361"/>
            <a:ext cx="3556833" cy="1980000"/>
          </a:xfrm>
          <a:prstGeom prst="rect">
            <a:avLst/>
          </a:prstGeom>
        </p:spPr>
      </p:pic>
      <p:pic>
        <p:nvPicPr>
          <p:cNvPr id="8" name="圖片 7">
            <a:extLst>
              <a:ext uri="{FF2B5EF4-FFF2-40B4-BE49-F238E27FC236}">
                <a16:creationId xmlns:a16="http://schemas.microsoft.com/office/drawing/2014/main" id="{659C2120-4523-42B9-9449-69D70908DD3C}"/>
              </a:ext>
            </a:extLst>
          </p:cNvPr>
          <p:cNvPicPr>
            <a:picLocks noChangeAspect="1"/>
          </p:cNvPicPr>
          <p:nvPr/>
        </p:nvPicPr>
        <p:blipFill>
          <a:blip r:embed="rId4"/>
          <a:stretch>
            <a:fillRect/>
          </a:stretch>
        </p:blipFill>
        <p:spPr>
          <a:xfrm>
            <a:off x="4242134" y="4376349"/>
            <a:ext cx="3486231" cy="1980000"/>
          </a:xfrm>
          <a:prstGeom prst="rect">
            <a:avLst/>
          </a:prstGeom>
        </p:spPr>
      </p:pic>
      <p:pic>
        <p:nvPicPr>
          <p:cNvPr id="10" name="圖片 9">
            <a:extLst>
              <a:ext uri="{FF2B5EF4-FFF2-40B4-BE49-F238E27FC236}">
                <a16:creationId xmlns:a16="http://schemas.microsoft.com/office/drawing/2014/main" id="{36BEC23C-D157-455C-86C3-6F455700B6DB}"/>
              </a:ext>
            </a:extLst>
          </p:cNvPr>
          <p:cNvPicPr>
            <a:picLocks noChangeAspect="1"/>
          </p:cNvPicPr>
          <p:nvPr/>
        </p:nvPicPr>
        <p:blipFill>
          <a:blip r:embed="rId5"/>
          <a:stretch>
            <a:fillRect/>
          </a:stretch>
        </p:blipFill>
        <p:spPr>
          <a:xfrm>
            <a:off x="7728365" y="4376349"/>
            <a:ext cx="3578532" cy="1980000"/>
          </a:xfrm>
          <a:prstGeom prst="rect">
            <a:avLst/>
          </a:prstGeom>
        </p:spPr>
      </p:pic>
      <p:pic>
        <p:nvPicPr>
          <p:cNvPr id="13" name="圖片 12">
            <a:extLst>
              <a:ext uri="{FF2B5EF4-FFF2-40B4-BE49-F238E27FC236}">
                <a16:creationId xmlns:a16="http://schemas.microsoft.com/office/drawing/2014/main" id="{BA51108E-786A-4A9D-BBA8-6ADE77EF294F}"/>
              </a:ext>
            </a:extLst>
          </p:cNvPr>
          <p:cNvPicPr>
            <a:picLocks noChangeAspect="1"/>
          </p:cNvPicPr>
          <p:nvPr/>
        </p:nvPicPr>
        <p:blipFill>
          <a:blip r:embed="rId6"/>
          <a:stretch>
            <a:fillRect/>
          </a:stretch>
        </p:blipFill>
        <p:spPr>
          <a:xfrm>
            <a:off x="6698103" y="7190"/>
            <a:ext cx="5400000" cy="579755"/>
          </a:xfrm>
          <a:prstGeom prst="rect">
            <a:avLst/>
          </a:prstGeom>
        </p:spPr>
      </p:pic>
    </p:spTree>
    <p:extLst>
      <p:ext uri="{BB962C8B-B14F-4D97-AF65-F5344CB8AC3E}">
        <p14:creationId xmlns:p14="http://schemas.microsoft.com/office/powerpoint/2010/main" val="1331723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CD2234A-C842-4232-AB95-BBBF71CC35D8}"/>
              </a:ext>
            </a:extLst>
          </p:cNvPr>
          <p:cNvSpPr>
            <a:spLocks noGrp="1"/>
          </p:cNvSpPr>
          <p:nvPr>
            <p:ph type="title"/>
          </p:nvPr>
        </p:nvSpPr>
        <p:spPr/>
        <p:txBody>
          <a:bodyPr/>
          <a:lstStyle/>
          <a:p>
            <a:r>
              <a:rPr lang="en-US" altLang="zh-TW" b="1" dirty="0">
                <a:latin typeface="Arial" panose="020B0604020202020204" pitchFamily="34" charset="0"/>
                <a:cs typeface="Arial" panose="020B0604020202020204" pitchFamily="34" charset="0"/>
              </a:rPr>
              <a:t>Conclusion</a:t>
            </a:r>
            <a:endParaRPr lang="zh-TW" altLang="en-US" b="1" dirty="0">
              <a:latin typeface="Arial" panose="020B0604020202020204" pitchFamily="34" charset="0"/>
              <a:cs typeface="Arial" panose="020B0604020202020204" pitchFamily="34" charset="0"/>
            </a:endParaRPr>
          </a:p>
        </p:txBody>
      </p:sp>
      <p:sp>
        <p:nvSpPr>
          <p:cNvPr id="3" name="內容版面配置區 2">
            <a:extLst>
              <a:ext uri="{FF2B5EF4-FFF2-40B4-BE49-F238E27FC236}">
                <a16:creationId xmlns:a16="http://schemas.microsoft.com/office/drawing/2014/main" id="{2574F415-E635-4F4E-BD84-ACC2FFFAD5F9}"/>
              </a:ext>
            </a:extLst>
          </p:cNvPr>
          <p:cNvSpPr>
            <a:spLocks noGrp="1"/>
          </p:cNvSpPr>
          <p:nvPr>
            <p:ph idx="1"/>
          </p:nvPr>
        </p:nvSpPr>
        <p:spPr/>
        <p:txBody>
          <a:bodyPr>
            <a:normAutofit/>
          </a:bodyPr>
          <a:lstStyle/>
          <a:p>
            <a:pPr>
              <a:lnSpc>
                <a:spcPct val="100000"/>
              </a:lnSpc>
            </a:pPr>
            <a:r>
              <a:rPr lang="en-US" altLang="zh-TW" sz="2400" dirty="0">
                <a:latin typeface="Arial" panose="020B0604020202020204" pitchFamily="34" charset="0"/>
                <a:cs typeface="Arial" panose="020B0604020202020204" pitchFamily="34" charset="0"/>
              </a:rPr>
              <a:t>In this paper, we present a general framework, referred to as feature selection based transfer subspace learning, to address the cross-corpus speech emotion recognition problem.</a:t>
            </a:r>
          </a:p>
          <a:p>
            <a:pPr>
              <a:lnSpc>
                <a:spcPct val="100000"/>
              </a:lnSpc>
            </a:pPr>
            <a:r>
              <a:rPr lang="en-US" altLang="zh-TW" sz="2400" dirty="0">
                <a:latin typeface="Arial" panose="020B0604020202020204" pitchFamily="34" charset="0"/>
                <a:cs typeface="Arial" panose="020B0604020202020204" pitchFamily="34" charset="0"/>
              </a:rPr>
              <a:t>Furthermore, many existing unsupervised and semi-supervised algorithms can be easily incorporated into the FSTSL framework.</a:t>
            </a:r>
          </a:p>
          <a:p>
            <a:pPr>
              <a:lnSpc>
                <a:spcPct val="100000"/>
              </a:lnSpc>
            </a:pPr>
            <a:r>
              <a:rPr lang="en-US" altLang="zh-TW" sz="2400" dirty="0">
                <a:latin typeface="Arial" panose="020B0604020202020204" pitchFamily="34" charset="0"/>
                <a:cs typeface="Arial" panose="020B0604020202020204" pitchFamily="34" charset="0"/>
              </a:rPr>
              <a:t>Extensive experiments show that FSTSL is effective and robust for cross-corpus speech emotion recognition tasks and can significantly outperform state-of-the-art transfer learning methods.</a:t>
            </a:r>
            <a:endParaRPr lang="zh-TW" altLang="en-US" sz="2400" dirty="0">
              <a:latin typeface="Arial" panose="020B0604020202020204" pitchFamily="34" charset="0"/>
              <a:cs typeface="Arial" panose="020B0604020202020204" pitchFamily="34" charset="0"/>
            </a:endParaRPr>
          </a:p>
        </p:txBody>
      </p:sp>
      <p:sp>
        <p:nvSpPr>
          <p:cNvPr id="4" name="投影片編號版面配置區 3">
            <a:extLst>
              <a:ext uri="{FF2B5EF4-FFF2-40B4-BE49-F238E27FC236}">
                <a16:creationId xmlns:a16="http://schemas.microsoft.com/office/drawing/2014/main" id="{9D153DCA-9B9D-4140-8831-572D969BF4AF}"/>
              </a:ext>
            </a:extLst>
          </p:cNvPr>
          <p:cNvSpPr>
            <a:spLocks noGrp="1"/>
          </p:cNvSpPr>
          <p:nvPr>
            <p:ph type="sldNum" sz="quarter" idx="12"/>
          </p:nvPr>
        </p:nvSpPr>
        <p:spPr/>
        <p:txBody>
          <a:bodyPr/>
          <a:lstStyle/>
          <a:p>
            <a:fld id="{E882A8EA-C523-4DD2-99C1-6F95F27E2F9A}" type="slidenum">
              <a:rPr lang="zh-TW" altLang="en-US" smtClean="0"/>
              <a:t>16</a:t>
            </a:fld>
            <a:endParaRPr lang="zh-TW" altLang="en-US"/>
          </a:p>
        </p:txBody>
      </p:sp>
    </p:spTree>
    <p:extLst>
      <p:ext uri="{BB962C8B-B14F-4D97-AF65-F5344CB8AC3E}">
        <p14:creationId xmlns:p14="http://schemas.microsoft.com/office/powerpoint/2010/main" val="820980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a:extLst>
              <a:ext uri="{FF2B5EF4-FFF2-40B4-BE49-F238E27FC236}">
                <a16:creationId xmlns:a16="http://schemas.microsoft.com/office/drawing/2014/main" id="{3273DDB1-AF6E-4D47-BA9B-3FC17891B065}"/>
              </a:ext>
            </a:extLst>
          </p:cNvPr>
          <p:cNvSpPr>
            <a:spLocks noGrp="1"/>
          </p:cNvSpPr>
          <p:nvPr>
            <p:ph type="title"/>
          </p:nvPr>
        </p:nvSpPr>
        <p:spPr/>
        <p:txBody>
          <a:bodyPr/>
          <a:lstStyle/>
          <a:p>
            <a:pPr algn="ctr"/>
            <a:r>
              <a:rPr lang="en-US" altLang="zh-TW" b="1" dirty="0">
                <a:latin typeface="Arial" panose="020B0604020202020204" pitchFamily="34" charset="0"/>
                <a:cs typeface="Arial" panose="020B0604020202020204" pitchFamily="34" charset="0"/>
              </a:rPr>
              <a:t>Progress Report</a:t>
            </a:r>
            <a:endParaRPr lang="zh-TW" altLang="en-US" b="1" dirty="0">
              <a:latin typeface="Arial" panose="020B0604020202020204" pitchFamily="34" charset="0"/>
              <a:cs typeface="Arial" panose="020B0604020202020204" pitchFamily="34" charset="0"/>
            </a:endParaRPr>
          </a:p>
        </p:txBody>
      </p:sp>
      <p:sp>
        <p:nvSpPr>
          <p:cNvPr id="6" name="文字版面配置區 5">
            <a:extLst>
              <a:ext uri="{FF2B5EF4-FFF2-40B4-BE49-F238E27FC236}">
                <a16:creationId xmlns:a16="http://schemas.microsoft.com/office/drawing/2014/main" id="{4C476910-793F-45DD-89DB-FEE6625F9304}"/>
              </a:ext>
            </a:extLst>
          </p:cNvPr>
          <p:cNvSpPr>
            <a:spLocks noGrp="1"/>
          </p:cNvSpPr>
          <p:nvPr>
            <p:ph type="body" idx="1"/>
          </p:nvPr>
        </p:nvSpPr>
        <p:spPr/>
        <p:txBody>
          <a:bodyPr/>
          <a:lstStyle/>
          <a:p>
            <a:endParaRPr lang="zh-TW" altLang="en-US"/>
          </a:p>
        </p:txBody>
      </p:sp>
      <p:sp>
        <p:nvSpPr>
          <p:cNvPr id="4" name="投影片編號版面配置區 3">
            <a:extLst>
              <a:ext uri="{FF2B5EF4-FFF2-40B4-BE49-F238E27FC236}">
                <a16:creationId xmlns:a16="http://schemas.microsoft.com/office/drawing/2014/main" id="{67AC40AA-1D04-49AD-AC37-F706215E2A82}"/>
              </a:ext>
            </a:extLst>
          </p:cNvPr>
          <p:cNvSpPr>
            <a:spLocks noGrp="1"/>
          </p:cNvSpPr>
          <p:nvPr>
            <p:ph type="sldNum" sz="quarter" idx="12"/>
          </p:nvPr>
        </p:nvSpPr>
        <p:spPr/>
        <p:txBody>
          <a:bodyPr/>
          <a:lstStyle/>
          <a:p>
            <a:fld id="{E882A8EA-C523-4DD2-99C1-6F95F27E2F9A}" type="slidenum">
              <a:rPr lang="zh-TW" altLang="en-US" smtClean="0"/>
              <a:t>17</a:t>
            </a:fld>
            <a:endParaRPr lang="zh-TW" altLang="en-US"/>
          </a:p>
        </p:txBody>
      </p:sp>
    </p:spTree>
    <p:extLst>
      <p:ext uri="{BB962C8B-B14F-4D97-AF65-F5344CB8AC3E}">
        <p14:creationId xmlns:p14="http://schemas.microsoft.com/office/powerpoint/2010/main" val="3885851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ED49B51-BEA5-4521-AA9E-85CC9A2F28A5}"/>
              </a:ext>
            </a:extLst>
          </p:cNvPr>
          <p:cNvSpPr>
            <a:spLocks noGrp="1"/>
          </p:cNvSpPr>
          <p:nvPr>
            <p:ph type="title"/>
          </p:nvPr>
        </p:nvSpPr>
        <p:spPr/>
        <p:txBody>
          <a:bodyPr/>
          <a:lstStyle/>
          <a:p>
            <a:r>
              <a:rPr lang="en-US" altLang="zh-TW" b="1" dirty="0">
                <a:latin typeface="Arial" panose="020B0604020202020204" pitchFamily="34" charset="0"/>
                <a:cs typeface="Arial" panose="020B0604020202020204" pitchFamily="34" charset="0"/>
              </a:rPr>
              <a:t>Dataset</a:t>
            </a:r>
            <a:endParaRPr lang="zh-TW" altLang="en-US" b="1" dirty="0">
              <a:latin typeface="Arial" panose="020B0604020202020204" pitchFamily="34" charset="0"/>
              <a:cs typeface="Arial" panose="020B0604020202020204" pitchFamily="34" charset="0"/>
            </a:endParaRPr>
          </a:p>
        </p:txBody>
      </p:sp>
      <p:sp>
        <p:nvSpPr>
          <p:cNvPr id="3" name="內容版面配置區 2">
            <a:extLst>
              <a:ext uri="{FF2B5EF4-FFF2-40B4-BE49-F238E27FC236}">
                <a16:creationId xmlns:a16="http://schemas.microsoft.com/office/drawing/2014/main" id="{1F8CD4D5-886D-43C7-BA1C-E5858DDCB04D}"/>
              </a:ext>
            </a:extLst>
          </p:cNvPr>
          <p:cNvSpPr>
            <a:spLocks noGrp="1"/>
          </p:cNvSpPr>
          <p:nvPr>
            <p:ph idx="1"/>
          </p:nvPr>
        </p:nvSpPr>
        <p:spPr/>
        <p:txBody>
          <a:bodyPr/>
          <a:lstStyle/>
          <a:p>
            <a:r>
              <a:rPr lang="en-US" altLang="zh-TW" dirty="0">
                <a:latin typeface="Arial" panose="020B0604020202020204" pitchFamily="34" charset="0"/>
                <a:cs typeface="Arial" panose="020B0604020202020204" pitchFamily="34" charset="0"/>
              </a:rPr>
              <a:t>58 videos from</a:t>
            </a:r>
            <a:r>
              <a:rPr lang="zh-TW" altLang="en-US" dirty="0">
                <a:latin typeface="Arial" panose="020B0604020202020204" pitchFamily="34" charset="0"/>
                <a:cs typeface="Arial" panose="020B0604020202020204" pitchFamily="34" charset="0"/>
              </a:rPr>
              <a:t> 高榮</a:t>
            </a:r>
            <a:endParaRPr lang="en-US" altLang="zh-TW" dirty="0">
              <a:latin typeface="Arial" panose="020B0604020202020204" pitchFamily="34" charset="0"/>
              <a:cs typeface="Arial" panose="020B0604020202020204" pitchFamily="34" charset="0"/>
            </a:endParaRPr>
          </a:p>
          <a:p>
            <a:r>
              <a:rPr lang="en-US" altLang="zh-TW" dirty="0">
                <a:latin typeface="Arial" panose="020B0604020202020204" pitchFamily="34" charset="0"/>
                <a:cs typeface="Arial" panose="020B0604020202020204" pitchFamily="34" charset="0"/>
              </a:rPr>
              <a:t>Conversational Question Answering</a:t>
            </a:r>
          </a:p>
          <a:p>
            <a:r>
              <a:rPr lang="en-US" altLang="zh-TW" dirty="0">
                <a:latin typeface="Arial" panose="020B0604020202020204" pitchFamily="34" charset="0"/>
                <a:cs typeface="Arial" panose="020B0604020202020204" pitchFamily="34" charset="0"/>
              </a:rPr>
              <a:t>MMSE</a:t>
            </a:r>
            <a:r>
              <a:rPr lang="zh-TW" altLang="en-US" dirty="0">
                <a:latin typeface="Arial" panose="020B0604020202020204" pitchFamily="34" charset="0"/>
                <a:cs typeface="Arial" panose="020B0604020202020204" pitchFamily="34" charset="0"/>
              </a:rPr>
              <a:t>：</a:t>
            </a:r>
            <a:r>
              <a:rPr lang="en-US" altLang="zh-TW" dirty="0">
                <a:latin typeface="Arial" panose="020B0604020202020204" pitchFamily="34" charset="0"/>
                <a:cs typeface="Arial" panose="020B0604020202020204" pitchFamily="34" charset="0"/>
              </a:rPr>
              <a:t>0-30</a:t>
            </a:r>
          </a:p>
          <a:p>
            <a:r>
              <a:rPr lang="en-US" altLang="zh-TW" dirty="0">
                <a:latin typeface="Arial" panose="020B0604020202020204" pitchFamily="34" charset="0"/>
                <a:cs typeface="Arial" panose="020B0604020202020204" pitchFamily="34" charset="0"/>
              </a:rPr>
              <a:t>Training</a:t>
            </a:r>
            <a:r>
              <a:rPr lang="zh-TW" altLang="en-US" dirty="0">
                <a:latin typeface="Arial" panose="020B0604020202020204" pitchFamily="34" charset="0"/>
                <a:cs typeface="Arial" panose="020B0604020202020204" pitchFamily="34" charset="0"/>
              </a:rPr>
              <a:t>：</a:t>
            </a:r>
            <a:r>
              <a:rPr lang="en-US" altLang="zh-TW" dirty="0">
                <a:latin typeface="Arial" panose="020B0604020202020204" pitchFamily="34" charset="0"/>
                <a:cs typeface="Arial" panose="020B0604020202020204" pitchFamily="34" charset="0"/>
              </a:rPr>
              <a:t>Testing = 9</a:t>
            </a:r>
            <a:r>
              <a:rPr lang="zh-TW" altLang="en-US" dirty="0">
                <a:latin typeface="Arial" panose="020B0604020202020204" pitchFamily="34" charset="0"/>
                <a:cs typeface="Arial" panose="020B0604020202020204" pitchFamily="34" charset="0"/>
              </a:rPr>
              <a:t>：</a:t>
            </a:r>
            <a:r>
              <a:rPr lang="en-US" altLang="zh-TW" dirty="0">
                <a:latin typeface="Arial" panose="020B0604020202020204" pitchFamily="34" charset="0"/>
                <a:cs typeface="Arial" panose="020B0604020202020204" pitchFamily="34" charset="0"/>
              </a:rPr>
              <a:t>1</a:t>
            </a:r>
            <a:endParaRPr lang="zh-TW" altLang="en-US" dirty="0">
              <a:latin typeface="Arial" panose="020B0604020202020204" pitchFamily="34" charset="0"/>
              <a:cs typeface="Arial" panose="020B0604020202020204" pitchFamily="34" charset="0"/>
            </a:endParaRPr>
          </a:p>
        </p:txBody>
      </p:sp>
      <p:sp>
        <p:nvSpPr>
          <p:cNvPr id="4" name="投影片編號版面配置區 3">
            <a:extLst>
              <a:ext uri="{FF2B5EF4-FFF2-40B4-BE49-F238E27FC236}">
                <a16:creationId xmlns:a16="http://schemas.microsoft.com/office/drawing/2014/main" id="{43C3FA91-0532-4368-9FDC-FC7CC2AF4AAB}"/>
              </a:ext>
            </a:extLst>
          </p:cNvPr>
          <p:cNvSpPr>
            <a:spLocks noGrp="1"/>
          </p:cNvSpPr>
          <p:nvPr>
            <p:ph type="sldNum" sz="quarter" idx="12"/>
          </p:nvPr>
        </p:nvSpPr>
        <p:spPr/>
        <p:txBody>
          <a:bodyPr/>
          <a:lstStyle/>
          <a:p>
            <a:fld id="{E882A8EA-C523-4DD2-99C1-6F95F27E2F9A}" type="slidenum">
              <a:rPr lang="zh-TW" altLang="en-US" smtClean="0"/>
              <a:t>18</a:t>
            </a:fld>
            <a:endParaRPr lang="zh-TW" altLang="en-US"/>
          </a:p>
        </p:txBody>
      </p:sp>
    </p:spTree>
    <p:extLst>
      <p:ext uri="{BB962C8B-B14F-4D97-AF65-F5344CB8AC3E}">
        <p14:creationId xmlns:p14="http://schemas.microsoft.com/office/powerpoint/2010/main" val="3163201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4CC6E39-8169-4CEA-AA6F-D04B6CA0D654}"/>
              </a:ext>
            </a:extLst>
          </p:cNvPr>
          <p:cNvSpPr>
            <a:spLocks noGrp="1"/>
          </p:cNvSpPr>
          <p:nvPr>
            <p:ph type="title"/>
          </p:nvPr>
        </p:nvSpPr>
        <p:spPr/>
        <p:txBody>
          <a:bodyPr/>
          <a:lstStyle/>
          <a:p>
            <a:r>
              <a:rPr lang="en-US" altLang="zh-TW" b="1" dirty="0">
                <a:latin typeface="Arial" panose="020B0604020202020204" pitchFamily="34" charset="0"/>
                <a:cs typeface="Arial" panose="020B0604020202020204" pitchFamily="34" charset="0"/>
              </a:rPr>
              <a:t>Label Distribution</a:t>
            </a:r>
            <a:endParaRPr lang="zh-TW" altLang="en-US" b="1" dirty="0">
              <a:latin typeface="Arial" panose="020B0604020202020204" pitchFamily="34" charset="0"/>
              <a:cs typeface="Arial" panose="020B0604020202020204" pitchFamily="34" charset="0"/>
            </a:endParaRPr>
          </a:p>
        </p:txBody>
      </p:sp>
      <p:sp>
        <p:nvSpPr>
          <p:cNvPr id="3" name="內容版面配置區 2">
            <a:extLst>
              <a:ext uri="{FF2B5EF4-FFF2-40B4-BE49-F238E27FC236}">
                <a16:creationId xmlns:a16="http://schemas.microsoft.com/office/drawing/2014/main" id="{BDD74356-F64B-4D20-9F2F-9A9CA4FA11B8}"/>
              </a:ext>
            </a:extLst>
          </p:cNvPr>
          <p:cNvSpPr>
            <a:spLocks noGrp="1"/>
          </p:cNvSpPr>
          <p:nvPr>
            <p:ph idx="1"/>
          </p:nvPr>
        </p:nvSpPr>
        <p:spPr/>
        <p:txBody>
          <a:bodyPr/>
          <a:lstStyle/>
          <a:p>
            <a:r>
              <a:rPr lang="en-US" altLang="zh-TW" dirty="0">
                <a:latin typeface="Arial" panose="020B0604020202020204" pitchFamily="34" charset="0"/>
                <a:cs typeface="Arial" panose="020B0604020202020204" pitchFamily="34" charset="0"/>
              </a:rPr>
              <a:t>MMSE Score = 16</a:t>
            </a:r>
          </a:p>
          <a:p>
            <a:r>
              <a:rPr lang="en-US" altLang="zh-TW" dirty="0">
                <a:latin typeface="Arial" panose="020B0604020202020204" pitchFamily="34" charset="0"/>
                <a:cs typeface="Arial" panose="020B0604020202020204" pitchFamily="34" charset="0"/>
              </a:rPr>
              <a:t>Gaussian Distribution</a:t>
            </a:r>
          </a:p>
          <a:p>
            <a:pPr lvl="1"/>
            <a:r>
              <a:rPr lang="en-US" altLang="zh-TW" dirty="0">
                <a:latin typeface="Arial" panose="020B0604020202020204" pitchFamily="34" charset="0"/>
                <a:cs typeface="Arial" panose="020B0604020202020204" pitchFamily="34" charset="0"/>
              </a:rPr>
              <a:t>mean = 16</a:t>
            </a:r>
          </a:p>
          <a:p>
            <a:pPr lvl="1"/>
            <a:r>
              <a:rPr lang="en-US" altLang="zh-TW" dirty="0">
                <a:latin typeface="Arial" panose="020B0604020202020204" pitchFamily="34" charset="0"/>
                <a:cs typeface="Arial" panose="020B0604020202020204" pitchFamily="34" charset="0"/>
              </a:rPr>
              <a:t>std = 1</a:t>
            </a:r>
            <a:endParaRPr lang="zh-TW" altLang="en-US" dirty="0">
              <a:latin typeface="Arial" panose="020B0604020202020204" pitchFamily="34" charset="0"/>
              <a:cs typeface="Arial" panose="020B0604020202020204" pitchFamily="34" charset="0"/>
            </a:endParaRPr>
          </a:p>
        </p:txBody>
      </p:sp>
      <p:sp>
        <p:nvSpPr>
          <p:cNvPr id="4" name="投影片編號版面配置區 3">
            <a:extLst>
              <a:ext uri="{FF2B5EF4-FFF2-40B4-BE49-F238E27FC236}">
                <a16:creationId xmlns:a16="http://schemas.microsoft.com/office/drawing/2014/main" id="{66FC0FC4-DC2C-4514-AA44-810C2D1C54C4}"/>
              </a:ext>
            </a:extLst>
          </p:cNvPr>
          <p:cNvSpPr>
            <a:spLocks noGrp="1"/>
          </p:cNvSpPr>
          <p:nvPr>
            <p:ph type="sldNum" sz="quarter" idx="12"/>
          </p:nvPr>
        </p:nvSpPr>
        <p:spPr/>
        <p:txBody>
          <a:bodyPr/>
          <a:lstStyle/>
          <a:p>
            <a:fld id="{E882A8EA-C523-4DD2-99C1-6F95F27E2F9A}" type="slidenum">
              <a:rPr lang="zh-TW" altLang="en-US" smtClean="0"/>
              <a:t>19</a:t>
            </a:fld>
            <a:endParaRPr lang="zh-TW" altLang="en-US"/>
          </a:p>
        </p:txBody>
      </p:sp>
      <p:pic>
        <p:nvPicPr>
          <p:cNvPr id="1026" name="Picture 2">
            <a:extLst>
              <a:ext uri="{FF2B5EF4-FFF2-40B4-BE49-F238E27FC236}">
                <a16:creationId xmlns:a16="http://schemas.microsoft.com/office/drawing/2014/main" id="{37F5BBC0-2729-49D6-B185-D17E837DD2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7850" y="1814512"/>
            <a:ext cx="4324350" cy="3228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1747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2F80871-A2B1-4CD2-824B-12F8FA7F2797}"/>
              </a:ext>
            </a:extLst>
          </p:cNvPr>
          <p:cNvSpPr>
            <a:spLocks noGrp="1"/>
          </p:cNvSpPr>
          <p:nvPr>
            <p:ph type="title"/>
          </p:nvPr>
        </p:nvSpPr>
        <p:spPr/>
        <p:txBody>
          <a:bodyPr/>
          <a:lstStyle/>
          <a:p>
            <a:r>
              <a:rPr lang="en-US" altLang="zh-TW" b="1" dirty="0">
                <a:latin typeface="Arial" panose="020B0604020202020204" pitchFamily="34" charset="0"/>
                <a:cs typeface="Arial" panose="020B0604020202020204" pitchFamily="34" charset="0"/>
              </a:rPr>
              <a:t>Model</a:t>
            </a:r>
            <a:endParaRPr lang="zh-TW" altLang="en-US" b="1" dirty="0">
              <a:latin typeface="Arial" panose="020B0604020202020204" pitchFamily="34" charset="0"/>
              <a:cs typeface="Arial" panose="020B0604020202020204" pitchFamily="34" charset="0"/>
            </a:endParaRPr>
          </a:p>
        </p:txBody>
      </p:sp>
      <p:sp>
        <p:nvSpPr>
          <p:cNvPr id="4" name="投影片編號版面配置區 3">
            <a:extLst>
              <a:ext uri="{FF2B5EF4-FFF2-40B4-BE49-F238E27FC236}">
                <a16:creationId xmlns:a16="http://schemas.microsoft.com/office/drawing/2014/main" id="{018A78C1-3C40-431B-8A1B-B1C5453C0633}"/>
              </a:ext>
            </a:extLst>
          </p:cNvPr>
          <p:cNvSpPr>
            <a:spLocks noGrp="1"/>
          </p:cNvSpPr>
          <p:nvPr>
            <p:ph type="sldNum" sz="quarter" idx="12"/>
          </p:nvPr>
        </p:nvSpPr>
        <p:spPr/>
        <p:txBody>
          <a:bodyPr/>
          <a:lstStyle/>
          <a:p>
            <a:fld id="{E882A8EA-C523-4DD2-99C1-6F95F27E2F9A}" type="slidenum">
              <a:rPr lang="zh-TW" altLang="en-US" smtClean="0"/>
              <a:t>20</a:t>
            </a:fld>
            <a:endParaRPr lang="zh-TW" altLang="en-US"/>
          </a:p>
        </p:txBody>
      </p:sp>
      <p:sp>
        <p:nvSpPr>
          <p:cNvPr id="5" name="矩形 4">
            <a:extLst>
              <a:ext uri="{FF2B5EF4-FFF2-40B4-BE49-F238E27FC236}">
                <a16:creationId xmlns:a16="http://schemas.microsoft.com/office/drawing/2014/main" id="{39E3036F-1977-4913-999A-168B9412DF8B}"/>
              </a:ext>
            </a:extLst>
          </p:cNvPr>
          <p:cNvSpPr/>
          <p:nvPr/>
        </p:nvSpPr>
        <p:spPr>
          <a:xfrm>
            <a:off x="838200" y="2659412"/>
            <a:ext cx="1440000" cy="720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Face image</a:t>
            </a:r>
          </a:p>
          <a:p>
            <a:pPr algn="ctr"/>
            <a:r>
              <a:rPr lang="en-US" altLang="zh-TW" dirty="0"/>
              <a:t>x10</a:t>
            </a:r>
            <a:endParaRPr lang="zh-TW" altLang="en-US" dirty="0"/>
          </a:p>
        </p:txBody>
      </p:sp>
      <p:sp>
        <p:nvSpPr>
          <p:cNvPr id="6" name="矩形 5">
            <a:extLst>
              <a:ext uri="{FF2B5EF4-FFF2-40B4-BE49-F238E27FC236}">
                <a16:creationId xmlns:a16="http://schemas.microsoft.com/office/drawing/2014/main" id="{EEAFA4F5-4220-4B2B-99F1-81F1E18535B5}"/>
              </a:ext>
            </a:extLst>
          </p:cNvPr>
          <p:cNvSpPr/>
          <p:nvPr/>
        </p:nvSpPr>
        <p:spPr>
          <a:xfrm>
            <a:off x="838200" y="4397724"/>
            <a:ext cx="1440000" cy="720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Speech signal</a:t>
            </a:r>
          </a:p>
          <a:p>
            <a:pPr algn="ctr"/>
            <a:r>
              <a:rPr lang="en-US" altLang="zh-TW" dirty="0"/>
              <a:t>x10</a:t>
            </a:r>
            <a:endParaRPr lang="zh-TW" altLang="en-US" dirty="0"/>
          </a:p>
        </p:txBody>
      </p:sp>
      <p:cxnSp>
        <p:nvCxnSpPr>
          <p:cNvPr id="9" name="直線單箭頭接點 8">
            <a:extLst>
              <a:ext uri="{FF2B5EF4-FFF2-40B4-BE49-F238E27FC236}">
                <a16:creationId xmlns:a16="http://schemas.microsoft.com/office/drawing/2014/main" id="{E394086F-5513-4BBC-AE28-86BB8898B91B}"/>
              </a:ext>
            </a:extLst>
          </p:cNvPr>
          <p:cNvCxnSpPr/>
          <p:nvPr/>
        </p:nvCxnSpPr>
        <p:spPr>
          <a:xfrm>
            <a:off x="9840294" y="3884104"/>
            <a:ext cx="540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線單箭頭接點 9">
            <a:extLst>
              <a:ext uri="{FF2B5EF4-FFF2-40B4-BE49-F238E27FC236}">
                <a16:creationId xmlns:a16="http://schemas.microsoft.com/office/drawing/2014/main" id="{5487CE08-9018-486F-A7DB-445EF84F106E}"/>
              </a:ext>
            </a:extLst>
          </p:cNvPr>
          <p:cNvCxnSpPr/>
          <p:nvPr/>
        </p:nvCxnSpPr>
        <p:spPr>
          <a:xfrm>
            <a:off x="2633416" y="3027801"/>
            <a:ext cx="720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矩形: 圓角 10">
            <a:extLst>
              <a:ext uri="{FF2B5EF4-FFF2-40B4-BE49-F238E27FC236}">
                <a16:creationId xmlns:a16="http://schemas.microsoft.com/office/drawing/2014/main" id="{93DDD1E1-3896-4FDE-97D2-92193EE99E64}"/>
              </a:ext>
            </a:extLst>
          </p:cNvPr>
          <p:cNvSpPr/>
          <p:nvPr/>
        </p:nvSpPr>
        <p:spPr>
          <a:xfrm>
            <a:off x="3733101" y="2659412"/>
            <a:ext cx="1080000" cy="720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CNN</a:t>
            </a:r>
          </a:p>
          <a:p>
            <a:pPr algn="ctr"/>
            <a:r>
              <a:rPr lang="en-US" altLang="zh-TW" dirty="0"/>
              <a:t>(VGG16)</a:t>
            </a:r>
            <a:endParaRPr lang="zh-TW" altLang="en-US" dirty="0"/>
          </a:p>
        </p:txBody>
      </p:sp>
      <p:sp>
        <p:nvSpPr>
          <p:cNvPr id="12" name="矩形 11">
            <a:extLst>
              <a:ext uri="{FF2B5EF4-FFF2-40B4-BE49-F238E27FC236}">
                <a16:creationId xmlns:a16="http://schemas.microsoft.com/office/drawing/2014/main" id="{D3A71D78-2E9E-4B04-ABC3-108036177E75}"/>
              </a:ext>
            </a:extLst>
          </p:cNvPr>
          <p:cNvSpPr/>
          <p:nvPr/>
        </p:nvSpPr>
        <p:spPr>
          <a:xfrm>
            <a:off x="3012374" y="4397724"/>
            <a:ext cx="180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352-D</a:t>
            </a:r>
          </a:p>
          <a:p>
            <a:pPr algn="ctr"/>
            <a:r>
              <a:rPr lang="en-US" altLang="zh-TW" dirty="0"/>
              <a:t>Speech features</a:t>
            </a:r>
            <a:endParaRPr lang="zh-TW" altLang="en-US" dirty="0"/>
          </a:p>
        </p:txBody>
      </p:sp>
      <p:cxnSp>
        <p:nvCxnSpPr>
          <p:cNvPr id="13" name="直線單箭頭接點 12">
            <a:extLst>
              <a:ext uri="{FF2B5EF4-FFF2-40B4-BE49-F238E27FC236}">
                <a16:creationId xmlns:a16="http://schemas.microsoft.com/office/drawing/2014/main" id="{5425C3C0-813C-48AC-83E3-F24552E4AFFC}"/>
              </a:ext>
            </a:extLst>
          </p:cNvPr>
          <p:cNvCxnSpPr/>
          <p:nvPr/>
        </p:nvCxnSpPr>
        <p:spPr>
          <a:xfrm>
            <a:off x="7952349" y="3027801"/>
            <a:ext cx="720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單箭頭接點 13">
            <a:extLst>
              <a:ext uri="{FF2B5EF4-FFF2-40B4-BE49-F238E27FC236}">
                <a16:creationId xmlns:a16="http://schemas.microsoft.com/office/drawing/2014/main" id="{5B85C46C-90F9-4849-8759-C3496E84F0E1}"/>
              </a:ext>
            </a:extLst>
          </p:cNvPr>
          <p:cNvCxnSpPr/>
          <p:nvPr/>
        </p:nvCxnSpPr>
        <p:spPr>
          <a:xfrm>
            <a:off x="2365695" y="4790116"/>
            <a:ext cx="540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矩形: 圓角 14">
            <a:extLst>
              <a:ext uri="{FF2B5EF4-FFF2-40B4-BE49-F238E27FC236}">
                <a16:creationId xmlns:a16="http://schemas.microsoft.com/office/drawing/2014/main" id="{31586D4C-E1C6-40D6-B86E-19B4D009F369}"/>
              </a:ext>
            </a:extLst>
          </p:cNvPr>
          <p:cNvSpPr/>
          <p:nvPr/>
        </p:nvSpPr>
        <p:spPr>
          <a:xfrm>
            <a:off x="5545855" y="4397724"/>
            <a:ext cx="720000" cy="720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FCN</a:t>
            </a:r>
            <a:endParaRPr lang="zh-TW" altLang="en-US" dirty="0"/>
          </a:p>
        </p:txBody>
      </p:sp>
      <p:pic>
        <p:nvPicPr>
          <p:cNvPr id="16" name="Picture 2">
            <a:extLst>
              <a:ext uri="{FF2B5EF4-FFF2-40B4-BE49-F238E27FC236}">
                <a16:creationId xmlns:a16="http://schemas.microsoft.com/office/drawing/2014/main" id="{635FB85B-6233-4E88-82D8-541C388368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6705" y="2460276"/>
            <a:ext cx="1446371" cy="1080000"/>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直線單箭頭接點 16">
            <a:extLst>
              <a:ext uri="{FF2B5EF4-FFF2-40B4-BE49-F238E27FC236}">
                <a16:creationId xmlns:a16="http://schemas.microsoft.com/office/drawing/2014/main" id="{0FAF46DF-D243-441B-B775-74F9727F49D6}"/>
              </a:ext>
            </a:extLst>
          </p:cNvPr>
          <p:cNvCxnSpPr/>
          <p:nvPr/>
        </p:nvCxnSpPr>
        <p:spPr>
          <a:xfrm>
            <a:off x="4890784" y="4790116"/>
            <a:ext cx="540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2">
            <a:extLst>
              <a:ext uri="{FF2B5EF4-FFF2-40B4-BE49-F238E27FC236}">
                <a16:creationId xmlns:a16="http://schemas.microsoft.com/office/drawing/2014/main" id="{652126D4-55F5-4C2B-8327-16797D6C6F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8307" y="4250116"/>
            <a:ext cx="1446371" cy="1080000"/>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直線單箭頭接點 18">
            <a:extLst>
              <a:ext uri="{FF2B5EF4-FFF2-40B4-BE49-F238E27FC236}">
                <a16:creationId xmlns:a16="http://schemas.microsoft.com/office/drawing/2014/main" id="{33C23247-84D7-4DAB-818C-204BA56FA74D}"/>
              </a:ext>
            </a:extLst>
          </p:cNvPr>
          <p:cNvCxnSpPr/>
          <p:nvPr/>
        </p:nvCxnSpPr>
        <p:spPr>
          <a:xfrm>
            <a:off x="5159903" y="3045977"/>
            <a:ext cx="720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單箭頭接點 19">
            <a:extLst>
              <a:ext uri="{FF2B5EF4-FFF2-40B4-BE49-F238E27FC236}">
                <a16:creationId xmlns:a16="http://schemas.microsoft.com/office/drawing/2014/main" id="{250876EF-026D-4A8F-9055-86865F9C37C9}"/>
              </a:ext>
            </a:extLst>
          </p:cNvPr>
          <p:cNvCxnSpPr/>
          <p:nvPr/>
        </p:nvCxnSpPr>
        <p:spPr>
          <a:xfrm>
            <a:off x="6333692" y="4790116"/>
            <a:ext cx="540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矩形 20">
            <a:extLst>
              <a:ext uri="{FF2B5EF4-FFF2-40B4-BE49-F238E27FC236}">
                <a16:creationId xmlns:a16="http://schemas.microsoft.com/office/drawing/2014/main" id="{11036F0F-F40F-497F-8164-7B5E4095DC90}"/>
              </a:ext>
            </a:extLst>
          </p:cNvPr>
          <p:cNvSpPr/>
          <p:nvPr/>
        </p:nvSpPr>
        <p:spPr>
          <a:xfrm>
            <a:off x="9136396" y="1973234"/>
            <a:ext cx="540000" cy="3600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TW" dirty="0"/>
              <a:t>Late Fusion</a:t>
            </a:r>
            <a:endParaRPr lang="zh-TW" altLang="en-US" dirty="0"/>
          </a:p>
        </p:txBody>
      </p:sp>
      <p:cxnSp>
        <p:nvCxnSpPr>
          <p:cNvPr id="22" name="直線單箭頭接點 21">
            <a:extLst>
              <a:ext uri="{FF2B5EF4-FFF2-40B4-BE49-F238E27FC236}">
                <a16:creationId xmlns:a16="http://schemas.microsoft.com/office/drawing/2014/main" id="{81A79815-6919-4931-91B1-450C0CE7DDF0}"/>
              </a:ext>
            </a:extLst>
          </p:cNvPr>
          <p:cNvCxnSpPr/>
          <p:nvPr/>
        </p:nvCxnSpPr>
        <p:spPr>
          <a:xfrm>
            <a:off x="8447720" y="4790116"/>
            <a:ext cx="540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橢圓 22">
            <a:extLst>
              <a:ext uri="{FF2B5EF4-FFF2-40B4-BE49-F238E27FC236}">
                <a16:creationId xmlns:a16="http://schemas.microsoft.com/office/drawing/2014/main" id="{C91E944A-8C6D-42F8-B4FC-45A3D4C247C3}"/>
              </a:ext>
            </a:extLst>
          </p:cNvPr>
          <p:cNvSpPr/>
          <p:nvPr/>
        </p:nvSpPr>
        <p:spPr>
          <a:xfrm>
            <a:off x="10633800" y="3494748"/>
            <a:ext cx="720000" cy="720000"/>
          </a:xfrm>
          <a:prstGeom prst="ellipse">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900" b="1" dirty="0">
                <a:solidFill>
                  <a:schemeClr val="tx1"/>
                </a:solidFill>
              </a:rPr>
              <a:t>MMSE</a:t>
            </a:r>
            <a:endParaRPr lang="zh-TW" altLang="en-US" sz="900" b="1" dirty="0">
              <a:solidFill>
                <a:schemeClr val="tx1"/>
              </a:solidFill>
            </a:endParaRPr>
          </a:p>
        </p:txBody>
      </p:sp>
      <p:sp>
        <p:nvSpPr>
          <p:cNvPr id="25" name="文字方塊 24">
            <a:extLst>
              <a:ext uri="{FF2B5EF4-FFF2-40B4-BE49-F238E27FC236}">
                <a16:creationId xmlns:a16="http://schemas.microsoft.com/office/drawing/2014/main" id="{6162D5D0-3D27-4BCC-8B20-A36A913F6E3D}"/>
              </a:ext>
            </a:extLst>
          </p:cNvPr>
          <p:cNvSpPr txBox="1"/>
          <p:nvPr/>
        </p:nvSpPr>
        <p:spPr>
          <a:xfrm>
            <a:off x="783380" y="5250068"/>
            <a:ext cx="5400000" cy="646331"/>
          </a:xfrm>
          <a:prstGeom prst="rect">
            <a:avLst/>
          </a:prstGeom>
          <a:noFill/>
        </p:spPr>
        <p:txBody>
          <a:bodyPr wrap="square">
            <a:spAutoFit/>
          </a:bodyPr>
          <a:lstStyle/>
          <a:p>
            <a:pPr marL="171450" indent="-171450" rtl="0" fontAlgn="base">
              <a:spcBef>
                <a:spcPts val="0"/>
              </a:spcBef>
              <a:spcAft>
                <a:spcPts val="0"/>
              </a:spcAft>
              <a:buFont typeface="Arial" panose="020B0604020202020204" pitchFamily="34" charset="0"/>
              <a:buChar char="•"/>
            </a:pPr>
            <a:r>
              <a:rPr lang="en-US" altLang="zh-TW" sz="1200" b="0" i="0" u="none" strike="noStrike" dirty="0">
                <a:solidFill>
                  <a:srgbClr val="000000"/>
                </a:solidFill>
                <a:effectLst/>
                <a:latin typeface="Arial" panose="020B0604020202020204" pitchFamily="34" charset="0"/>
                <a:cs typeface="Arial" panose="020B0604020202020204" pitchFamily="34" charset="0"/>
              </a:rPr>
              <a:t>Extract 176-d features every 0.5 seconds using </a:t>
            </a:r>
            <a:r>
              <a:rPr lang="en-US" altLang="zh-TW" sz="1200" b="0" i="0" u="none" strike="noStrike" dirty="0" err="1">
                <a:solidFill>
                  <a:srgbClr val="000000"/>
                </a:solidFill>
                <a:effectLst/>
                <a:latin typeface="Arial" panose="020B0604020202020204" pitchFamily="34" charset="0"/>
                <a:cs typeface="Arial" panose="020B0604020202020204" pitchFamily="34" charset="0"/>
              </a:rPr>
              <a:t>openSMILE</a:t>
            </a:r>
            <a:endParaRPr lang="en-US" altLang="zh-TW" sz="1200" b="0" i="0" u="none" strike="noStrike" dirty="0">
              <a:solidFill>
                <a:srgbClr val="000000"/>
              </a:solidFill>
              <a:effectLst/>
              <a:latin typeface="Arial" panose="020B0604020202020204" pitchFamily="34" charset="0"/>
              <a:cs typeface="Arial" panose="020B0604020202020204" pitchFamily="34" charset="0"/>
            </a:endParaRPr>
          </a:p>
          <a:p>
            <a:pPr marL="171450" indent="-171450" rtl="0" fontAlgn="base">
              <a:spcBef>
                <a:spcPts val="0"/>
              </a:spcBef>
              <a:spcAft>
                <a:spcPts val="0"/>
              </a:spcAft>
              <a:buFont typeface="Arial" panose="020B0604020202020204" pitchFamily="34" charset="0"/>
              <a:buChar char="•"/>
            </a:pPr>
            <a:r>
              <a:rPr lang="en-US" altLang="zh-TW" sz="1200" b="0" i="0" u="none" strike="noStrike" dirty="0">
                <a:solidFill>
                  <a:srgbClr val="000000"/>
                </a:solidFill>
                <a:effectLst/>
                <a:latin typeface="Arial" panose="020B0604020202020204" pitchFamily="34" charset="0"/>
                <a:cs typeface="Arial" panose="020B0604020202020204" pitchFamily="34" charset="0"/>
              </a:rPr>
              <a:t>Calculate mean and standard deviation of 176-d features</a:t>
            </a:r>
          </a:p>
          <a:p>
            <a:pPr marL="171450" indent="-171450" rtl="0" fontAlgn="base">
              <a:spcBef>
                <a:spcPts val="0"/>
              </a:spcBef>
              <a:spcAft>
                <a:spcPts val="0"/>
              </a:spcAft>
              <a:buFont typeface="Arial" panose="020B0604020202020204" pitchFamily="34" charset="0"/>
              <a:buChar char="•"/>
            </a:pPr>
            <a:r>
              <a:rPr lang="en-US" altLang="zh-TW" sz="1200" b="0" i="0" u="none" strike="noStrike" dirty="0">
                <a:solidFill>
                  <a:srgbClr val="000000"/>
                </a:solidFill>
                <a:effectLst/>
                <a:latin typeface="Arial" panose="020B0604020202020204" pitchFamily="34" charset="0"/>
                <a:cs typeface="Arial" panose="020B0604020202020204" pitchFamily="34" charset="0"/>
              </a:rPr>
              <a:t>Obtain 352-d</a:t>
            </a:r>
            <a:r>
              <a:rPr lang="zh-TW" altLang="en-US" sz="1200" b="0" i="0" u="none" strike="noStrike" dirty="0">
                <a:solidFill>
                  <a:srgbClr val="000000"/>
                </a:solidFill>
                <a:effectLst/>
                <a:latin typeface="Arial" panose="020B0604020202020204" pitchFamily="34" charset="0"/>
                <a:cs typeface="Arial" panose="020B0604020202020204" pitchFamily="34" charset="0"/>
              </a:rPr>
              <a:t>（</a:t>
            </a:r>
            <a:r>
              <a:rPr lang="en-US" altLang="zh-TW" sz="1200" b="0" i="0" u="none" strike="noStrike" dirty="0">
                <a:solidFill>
                  <a:srgbClr val="000000"/>
                </a:solidFill>
                <a:effectLst/>
                <a:latin typeface="Arial" panose="020B0604020202020204" pitchFamily="34" charset="0"/>
                <a:cs typeface="Arial" panose="020B0604020202020204" pitchFamily="34" charset="0"/>
              </a:rPr>
              <a:t>176+176</a:t>
            </a:r>
            <a:r>
              <a:rPr lang="zh-TW" altLang="en-US" sz="1200" b="0" i="0" u="none" strike="noStrike" dirty="0">
                <a:solidFill>
                  <a:srgbClr val="000000"/>
                </a:solidFill>
                <a:effectLst/>
                <a:latin typeface="Arial" panose="020B0604020202020204" pitchFamily="34" charset="0"/>
                <a:cs typeface="Arial" panose="020B0604020202020204" pitchFamily="34" charset="0"/>
              </a:rPr>
              <a:t>） </a:t>
            </a:r>
            <a:r>
              <a:rPr lang="en-US" altLang="zh-TW" sz="1200" b="0" i="0" u="none" strike="noStrike" dirty="0">
                <a:solidFill>
                  <a:srgbClr val="000000"/>
                </a:solidFill>
                <a:effectLst/>
                <a:latin typeface="Arial" panose="020B0604020202020204" pitchFamily="34" charset="0"/>
                <a:cs typeface="Arial" panose="020B0604020202020204" pitchFamily="34" charset="0"/>
              </a:rPr>
              <a:t>features for a clip</a:t>
            </a:r>
          </a:p>
        </p:txBody>
      </p:sp>
    </p:spTree>
    <p:extLst>
      <p:ext uri="{BB962C8B-B14F-4D97-AF65-F5344CB8AC3E}">
        <p14:creationId xmlns:p14="http://schemas.microsoft.com/office/powerpoint/2010/main" val="2183931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768EACC-6BFF-4865-863B-A116C50AE19F}"/>
              </a:ext>
            </a:extLst>
          </p:cNvPr>
          <p:cNvSpPr>
            <a:spLocks noGrp="1"/>
          </p:cNvSpPr>
          <p:nvPr>
            <p:ph type="title"/>
          </p:nvPr>
        </p:nvSpPr>
        <p:spPr/>
        <p:txBody>
          <a:bodyPr/>
          <a:lstStyle/>
          <a:p>
            <a:r>
              <a:rPr lang="en-US" altLang="zh-TW" b="1" dirty="0">
                <a:latin typeface="Arial" panose="020B0604020202020204" pitchFamily="34" charset="0"/>
                <a:cs typeface="Arial" panose="020B0604020202020204" pitchFamily="34" charset="0"/>
              </a:rPr>
              <a:t>Result</a:t>
            </a:r>
            <a:endParaRPr lang="zh-TW" altLang="en-US" b="1" dirty="0">
              <a:latin typeface="Arial" panose="020B0604020202020204" pitchFamily="34" charset="0"/>
              <a:cs typeface="Arial" panose="020B0604020202020204" pitchFamily="34" charset="0"/>
            </a:endParaRPr>
          </a:p>
        </p:txBody>
      </p:sp>
      <p:sp>
        <p:nvSpPr>
          <p:cNvPr id="4" name="投影片編號版面配置區 3">
            <a:extLst>
              <a:ext uri="{FF2B5EF4-FFF2-40B4-BE49-F238E27FC236}">
                <a16:creationId xmlns:a16="http://schemas.microsoft.com/office/drawing/2014/main" id="{EAD9518C-E46D-44AD-ADD2-0A422D04F163}"/>
              </a:ext>
            </a:extLst>
          </p:cNvPr>
          <p:cNvSpPr>
            <a:spLocks noGrp="1"/>
          </p:cNvSpPr>
          <p:nvPr>
            <p:ph type="sldNum" sz="quarter" idx="12"/>
          </p:nvPr>
        </p:nvSpPr>
        <p:spPr/>
        <p:txBody>
          <a:bodyPr/>
          <a:lstStyle/>
          <a:p>
            <a:fld id="{E882A8EA-C523-4DD2-99C1-6F95F27E2F9A}" type="slidenum">
              <a:rPr lang="zh-TW" altLang="en-US" smtClean="0"/>
              <a:t>21</a:t>
            </a:fld>
            <a:endParaRPr lang="zh-TW" altLang="en-US"/>
          </a:p>
        </p:txBody>
      </p:sp>
      <p:graphicFrame>
        <p:nvGraphicFramePr>
          <p:cNvPr id="5" name="表格 5">
            <a:extLst>
              <a:ext uri="{FF2B5EF4-FFF2-40B4-BE49-F238E27FC236}">
                <a16:creationId xmlns:a16="http://schemas.microsoft.com/office/drawing/2014/main" id="{B98D0DF1-9A01-4FD6-AD90-7031C7FBA375}"/>
              </a:ext>
            </a:extLst>
          </p:cNvPr>
          <p:cNvGraphicFramePr>
            <a:graphicFrameLocks noGrp="1"/>
          </p:cNvGraphicFramePr>
          <p:nvPr>
            <p:extLst>
              <p:ext uri="{D42A27DB-BD31-4B8C-83A1-F6EECF244321}">
                <p14:modId xmlns:p14="http://schemas.microsoft.com/office/powerpoint/2010/main" val="3278679112"/>
              </p:ext>
            </p:extLst>
          </p:nvPr>
        </p:nvGraphicFramePr>
        <p:xfrm>
          <a:off x="2032000" y="1690688"/>
          <a:ext cx="8128000" cy="4450080"/>
        </p:xfrm>
        <a:graphic>
          <a:graphicData uri="http://schemas.openxmlformats.org/drawingml/2006/table">
            <a:tbl>
              <a:tblPr firstRow="1" bandRow="1">
                <a:tableStyleId>{F5AB1C69-6EDB-4FF4-983F-18BD219EF322}</a:tableStyleId>
              </a:tblPr>
              <a:tblGrid>
                <a:gridCol w="2032000">
                  <a:extLst>
                    <a:ext uri="{9D8B030D-6E8A-4147-A177-3AD203B41FA5}">
                      <a16:colId xmlns:a16="http://schemas.microsoft.com/office/drawing/2014/main" val="66986298"/>
                    </a:ext>
                  </a:extLst>
                </a:gridCol>
                <a:gridCol w="2032000">
                  <a:extLst>
                    <a:ext uri="{9D8B030D-6E8A-4147-A177-3AD203B41FA5}">
                      <a16:colId xmlns:a16="http://schemas.microsoft.com/office/drawing/2014/main" val="2258403905"/>
                    </a:ext>
                  </a:extLst>
                </a:gridCol>
                <a:gridCol w="2032000">
                  <a:extLst>
                    <a:ext uri="{9D8B030D-6E8A-4147-A177-3AD203B41FA5}">
                      <a16:colId xmlns:a16="http://schemas.microsoft.com/office/drawing/2014/main" val="716421184"/>
                    </a:ext>
                  </a:extLst>
                </a:gridCol>
                <a:gridCol w="2032000">
                  <a:extLst>
                    <a:ext uri="{9D8B030D-6E8A-4147-A177-3AD203B41FA5}">
                      <a16:colId xmlns:a16="http://schemas.microsoft.com/office/drawing/2014/main" val="3416779161"/>
                    </a:ext>
                  </a:extLst>
                </a:gridCol>
              </a:tblGrid>
              <a:tr h="370840">
                <a:tc>
                  <a:txBody>
                    <a:bodyPr/>
                    <a:lstStyle/>
                    <a:p>
                      <a:pPr algn="ctr"/>
                      <a:r>
                        <a:rPr lang="en-US" altLang="zh-TW" dirty="0"/>
                        <a:t>Visual : Audio</a:t>
                      </a:r>
                      <a:endParaRPr lang="zh-TW" altLang="en-US" dirty="0"/>
                    </a:p>
                  </a:txBody>
                  <a:tcPr/>
                </a:tc>
                <a:tc>
                  <a:txBody>
                    <a:bodyPr/>
                    <a:lstStyle/>
                    <a:p>
                      <a:pPr algn="ctr"/>
                      <a:r>
                        <a:rPr lang="en-US" altLang="zh-TW" dirty="0"/>
                        <a:t>RMSE</a:t>
                      </a:r>
                      <a:endParaRPr lang="zh-TW" altLang="en-US" dirty="0"/>
                    </a:p>
                  </a:txBody>
                  <a:tcPr/>
                </a:tc>
                <a:tc>
                  <a:txBody>
                    <a:bodyPr/>
                    <a:lstStyle/>
                    <a:p>
                      <a:pPr algn="ctr"/>
                      <a:r>
                        <a:rPr lang="en-US" altLang="zh-TW" dirty="0"/>
                        <a:t>Spearman Corr.</a:t>
                      </a:r>
                      <a:endParaRPr lang="zh-TW" altLang="en-US" dirty="0"/>
                    </a:p>
                  </a:txBody>
                  <a:tcPr/>
                </a:tc>
                <a:tc>
                  <a:txBody>
                    <a:bodyPr/>
                    <a:lstStyle/>
                    <a:p>
                      <a:pPr algn="ctr"/>
                      <a:r>
                        <a:rPr lang="en-US" altLang="zh-TW" dirty="0"/>
                        <a:t>Pearson Corr.</a:t>
                      </a:r>
                      <a:endParaRPr lang="zh-TW" altLang="en-US" dirty="0"/>
                    </a:p>
                  </a:txBody>
                  <a:tcPr/>
                </a:tc>
                <a:extLst>
                  <a:ext uri="{0D108BD9-81ED-4DB2-BD59-A6C34878D82A}">
                    <a16:rowId xmlns:a16="http://schemas.microsoft.com/office/drawing/2014/main" val="864959005"/>
                  </a:ext>
                </a:extLst>
              </a:tr>
              <a:tr h="370840">
                <a:tc>
                  <a:txBody>
                    <a:bodyPr/>
                    <a:lstStyle/>
                    <a:p>
                      <a:pPr algn="ctr"/>
                      <a:r>
                        <a:rPr lang="en-US" altLang="zh-TW" dirty="0"/>
                        <a:t>10:0</a:t>
                      </a:r>
                      <a:endParaRPr lang="zh-TW" altLang="en-US" dirty="0"/>
                    </a:p>
                  </a:txBody>
                  <a:tcPr/>
                </a:tc>
                <a:tc>
                  <a:txBody>
                    <a:bodyPr/>
                    <a:lstStyle/>
                    <a:p>
                      <a:pPr algn="ctr"/>
                      <a:r>
                        <a:rPr lang="en-US" altLang="zh-TW" dirty="0"/>
                        <a:t>6.167344</a:t>
                      </a:r>
                      <a:endParaRPr lang="zh-TW" altLang="en-US" dirty="0"/>
                    </a:p>
                  </a:txBody>
                  <a:tcPr/>
                </a:tc>
                <a:tc>
                  <a:txBody>
                    <a:bodyPr/>
                    <a:lstStyle/>
                    <a:p>
                      <a:pPr algn="ctr"/>
                      <a:r>
                        <a:rPr lang="en-US" altLang="zh-TW" dirty="0"/>
                        <a:t>0.21606</a:t>
                      </a:r>
                      <a:endParaRPr lang="zh-TW" altLang="en-US" dirty="0"/>
                    </a:p>
                  </a:txBody>
                  <a:tcPr/>
                </a:tc>
                <a:tc>
                  <a:txBody>
                    <a:bodyPr/>
                    <a:lstStyle/>
                    <a:p>
                      <a:pPr algn="ctr"/>
                      <a:r>
                        <a:rPr lang="en-US" altLang="zh-TW" dirty="0"/>
                        <a:t>0.215529</a:t>
                      </a:r>
                      <a:endParaRPr lang="zh-TW" altLang="en-US" dirty="0"/>
                    </a:p>
                  </a:txBody>
                  <a:tcPr/>
                </a:tc>
                <a:extLst>
                  <a:ext uri="{0D108BD9-81ED-4DB2-BD59-A6C34878D82A}">
                    <a16:rowId xmlns:a16="http://schemas.microsoft.com/office/drawing/2014/main" val="2693150480"/>
                  </a:ext>
                </a:extLst>
              </a:tr>
              <a:tr h="370840">
                <a:tc>
                  <a:txBody>
                    <a:bodyPr/>
                    <a:lstStyle/>
                    <a:p>
                      <a:pPr algn="ctr"/>
                      <a:r>
                        <a:rPr lang="en-US" altLang="zh-TW" dirty="0"/>
                        <a:t>9:1</a:t>
                      </a:r>
                      <a:endParaRPr lang="zh-TW" altLang="en-US" dirty="0"/>
                    </a:p>
                  </a:txBody>
                  <a:tcPr/>
                </a:tc>
                <a:tc>
                  <a:txBody>
                    <a:bodyPr/>
                    <a:lstStyle/>
                    <a:p>
                      <a:pPr algn="ctr"/>
                      <a:r>
                        <a:rPr lang="en-US" altLang="zh-TW" dirty="0"/>
                        <a:t>6.112918</a:t>
                      </a:r>
                      <a:endParaRPr lang="zh-TW" altLang="en-US" dirty="0"/>
                    </a:p>
                  </a:txBody>
                  <a:tcPr/>
                </a:tc>
                <a:tc>
                  <a:txBody>
                    <a:bodyPr/>
                    <a:lstStyle/>
                    <a:p>
                      <a:pPr algn="ctr"/>
                      <a:r>
                        <a:rPr lang="en-US" altLang="zh-TW" dirty="0"/>
                        <a:t>0.353468</a:t>
                      </a:r>
                      <a:endParaRPr lang="zh-TW" altLang="en-US" dirty="0"/>
                    </a:p>
                  </a:txBody>
                  <a:tcPr/>
                </a:tc>
                <a:tc>
                  <a:txBody>
                    <a:bodyPr/>
                    <a:lstStyle/>
                    <a:p>
                      <a:pPr algn="ctr"/>
                      <a:r>
                        <a:rPr lang="en-US" altLang="zh-TW" dirty="0"/>
                        <a:t>0.266559</a:t>
                      </a:r>
                      <a:endParaRPr lang="zh-TW" altLang="en-US" dirty="0"/>
                    </a:p>
                  </a:txBody>
                  <a:tcPr/>
                </a:tc>
                <a:extLst>
                  <a:ext uri="{0D108BD9-81ED-4DB2-BD59-A6C34878D82A}">
                    <a16:rowId xmlns:a16="http://schemas.microsoft.com/office/drawing/2014/main" val="2766034011"/>
                  </a:ext>
                </a:extLst>
              </a:tr>
              <a:tr h="370840">
                <a:tc>
                  <a:txBody>
                    <a:bodyPr/>
                    <a:lstStyle/>
                    <a:p>
                      <a:pPr algn="ctr"/>
                      <a:r>
                        <a:rPr lang="en-US" altLang="zh-TW" dirty="0"/>
                        <a:t>8:2</a:t>
                      </a:r>
                      <a:endParaRPr lang="zh-TW" altLang="en-US" dirty="0"/>
                    </a:p>
                  </a:txBody>
                  <a:tcPr/>
                </a:tc>
                <a:tc>
                  <a:txBody>
                    <a:bodyPr/>
                    <a:lstStyle/>
                    <a:p>
                      <a:pPr algn="ctr"/>
                      <a:r>
                        <a:rPr lang="en-US" altLang="zh-TW" dirty="0"/>
                        <a:t>6.150949</a:t>
                      </a:r>
                      <a:endParaRPr lang="zh-TW" altLang="en-US" dirty="0"/>
                    </a:p>
                  </a:txBody>
                  <a:tcPr/>
                </a:tc>
                <a:tc>
                  <a:txBody>
                    <a:bodyPr/>
                    <a:lstStyle/>
                    <a:p>
                      <a:pPr algn="ctr"/>
                      <a:r>
                        <a:rPr lang="en-US" altLang="zh-TW" dirty="0"/>
                        <a:t>0.345085</a:t>
                      </a:r>
                      <a:endParaRPr lang="zh-TW" altLang="en-US" dirty="0"/>
                    </a:p>
                  </a:txBody>
                  <a:tcPr/>
                </a:tc>
                <a:tc>
                  <a:txBody>
                    <a:bodyPr/>
                    <a:lstStyle/>
                    <a:p>
                      <a:pPr algn="ctr"/>
                      <a:r>
                        <a:rPr lang="en-US" altLang="zh-TW" dirty="0"/>
                        <a:t>0.252202</a:t>
                      </a:r>
                      <a:endParaRPr lang="zh-TW" altLang="en-US" dirty="0"/>
                    </a:p>
                  </a:txBody>
                  <a:tcPr/>
                </a:tc>
                <a:extLst>
                  <a:ext uri="{0D108BD9-81ED-4DB2-BD59-A6C34878D82A}">
                    <a16:rowId xmlns:a16="http://schemas.microsoft.com/office/drawing/2014/main" val="3945056735"/>
                  </a:ext>
                </a:extLst>
              </a:tr>
              <a:tr h="370840">
                <a:tc>
                  <a:txBody>
                    <a:bodyPr/>
                    <a:lstStyle/>
                    <a:p>
                      <a:pPr algn="ctr"/>
                      <a:r>
                        <a:rPr lang="en-US" altLang="zh-TW" dirty="0"/>
                        <a:t>7:3</a:t>
                      </a:r>
                      <a:endParaRPr lang="zh-TW" altLang="en-US" dirty="0"/>
                    </a:p>
                  </a:txBody>
                  <a:tcPr/>
                </a:tc>
                <a:tc>
                  <a:txBody>
                    <a:bodyPr/>
                    <a:lstStyle/>
                    <a:p>
                      <a:pPr algn="ctr"/>
                      <a:r>
                        <a:rPr lang="en-US" altLang="zh-TW" dirty="0"/>
                        <a:t>5.573271</a:t>
                      </a:r>
                      <a:endParaRPr lang="zh-TW" altLang="en-US" dirty="0"/>
                    </a:p>
                  </a:txBody>
                  <a:tcPr/>
                </a:tc>
                <a:tc>
                  <a:txBody>
                    <a:bodyPr/>
                    <a:lstStyle/>
                    <a:p>
                      <a:pPr algn="ctr"/>
                      <a:r>
                        <a:rPr lang="en-US" altLang="zh-TW" dirty="0"/>
                        <a:t>0.439132</a:t>
                      </a:r>
                      <a:endParaRPr lang="zh-TW" altLang="en-US" dirty="0"/>
                    </a:p>
                  </a:txBody>
                  <a:tcPr/>
                </a:tc>
                <a:tc>
                  <a:txBody>
                    <a:bodyPr/>
                    <a:lstStyle/>
                    <a:p>
                      <a:pPr algn="ctr"/>
                      <a:r>
                        <a:rPr lang="en-US" altLang="zh-TW" dirty="0"/>
                        <a:t>0.399735</a:t>
                      </a:r>
                      <a:endParaRPr lang="zh-TW" altLang="en-US" dirty="0"/>
                    </a:p>
                  </a:txBody>
                  <a:tcPr/>
                </a:tc>
                <a:extLst>
                  <a:ext uri="{0D108BD9-81ED-4DB2-BD59-A6C34878D82A}">
                    <a16:rowId xmlns:a16="http://schemas.microsoft.com/office/drawing/2014/main" val="688652760"/>
                  </a:ext>
                </a:extLst>
              </a:tr>
              <a:tr h="370840">
                <a:tc>
                  <a:txBody>
                    <a:bodyPr/>
                    <a:lstStyle/>
                    <a:p>
                      <a:pPr algn="ctr"/>
                      <a:r>
                        <a:rPr lang="en-US" altLang="zh-TW" dirty="0"/>
                        <a:t>6:4</a:t>
                      </a:r>
                      <a:endParaRPr lang="zh-TW" altLang="en-US" dirty="0"/>
                    </a:p>
                  </a:txBody>
                  <a:tcPr/>
                </a:tc>
                <a:tc>
                  <a:txBody>
                    <a:bodyPr/>
                    <a:lstStyle/>
                    <a:p>
                      <a:pPr algn="ctr"/>
                      <a:r>
                        <a:rPr lang="en-US" altLang="zh-TW" dirty="0"/>
                        <a:t>5.34467</a:t>
                      </a:r>
                      <a:endParaRPr lang="zh-TW" altLang="en-US" dirty="0"/>
                    </a:p>
                  </a:txBody>
                  <a:tcPr/>
                </a:tc>
                <a:tc>
                  <a:txBody>
                    <a:bodyPr/>
                    <a:lstStyle/>
                    <a:p>
                      <a:pPr algn="ctr"/>
                      <a:r>
                        <a:rPr lang="en-US" altLang="zh-TW" dirty="0"/>
                        <a:t>0.543667</a:t>
                      </a:r>
                      <a:endParaRPr lang="zh-TW" altLang="en-US" dirty="0"/>
                    </a:p>
                  </a:txBody>
                  <a:tcPr/>
                </a:tc>
                <a:tc>
                  <a:txBody>
                    <a:bodyPr/>
                    <a:lstStyle/>
                    <a:p>
                      <a:pPr algn="ctr"/>
                      <a:r>
                        <a:rPr lang="en-US" altLang="zh-TW" dirty="0"/>
                        <a:t>0.406921</a:t>
                      </a:r>
                      <a:endParaRPr lang="zh-TW" altLang="en-US" dirty="0"/>
                    </a:p>
                  </a:txBody>
                  <a:tcPr/>
                </a:tc>
                <a:extLst>
                  <a:ext uri="{0D108BD9-81ED-4DB2-BD59-A6C34878D82A}">
                    <a16:rowId xmlns:a16="http://schemas.microsoft.com/office/drawing/2014/main" val="2705029930"/>
                  </a:ext>
                </a:extLst>
              </a:tr>
              <a:tr h="370840">
                <a:tc>
                  <a:txBody>
                    <a:bodyPr/>
                    <a:lstStyle/>
                    <a:p>
                      <a:pPr algn="ctr"/>
                      <a:r>
                        <a:rPr lang="en-US" altLang="zh-TW" dirty="0"/>
                        <a:t>5:5</a:t>
                      </a:r>
                      <a:endParaRPr lang="zh-TW" altLang="en-US" dirty="0"/>
                    </a:p>
                  </a:txBody>
                  <a:tcPr/>
                </a:tc>
                <a:tc>
                  <a:txBody>
                    <a:bodyPr/>
                    <a:lstStyle/>
                    <a:p>
                      <a:pPr algn="ctr"/>
                      <a:r>
                        <a:rPr lang="en-US" altLang="zh-TW" dirty="0"/>
                        <a:t>5.158617</a:t>
                      </a:r>
                      <a:endParaRPr lang="zh-TW" altLang="en-US" dirty="0"/>
                    </a:p>
                  </a:txBody>
                  <a:tcPr/>
                </a:tc>
                <a:tc>
                  <a:txBody>
                    <a:bodyPr/>
                    <a:lstStyle/>
                    <a:p>
                      <a:pPr algn="ctr"/>
                      <a:r>
                        <a:rPr lang="en-US" altLang="zh-TW" dirty="0"/>
                        <a:t>0.539115</a:t>
                      </a:r>
                      <a:endParaRPr lang="zh-TW" altLang="en-US" dirty="0"/>
                    </a:p>
                  </a:txBody>
                  <a:tcPr/>
                </a:tc>
                <a:tc>
                  <a:txBody>
                    <a:bodyPr/>
                    <a:lstStyle/>
                    <a:p>
                      <a:pPr algn="ctr"/>
                      <a:r>
                        <a:rPr lang="en-US" altLang="zh-TW" dirty="0"/>
                        <a:t>0.477511</a:t>
                      </a:r>
                      <a:endParaRPr lang="zh-TW" altLang="en-US" dirty="0"/>
                    </a:p>
                  </a:txBody>
                  <a:tcPr/>
                </a:tc>
                <a:extLst>
                  <a:ext uri="{0D108BD9-81ED-4DB2-BD59-A6C34878D82A}">
                    <a16:rowId xmlns:a16="http://schemas.microsoft.com/office/drawing/2014/main" val="2422688994"/>
                  </a:ext>
                </a:extLst>
              </a:tr>
              <a:tr h="370840">
                <a:tc>
                  <a:txBody>
                    <a:bodyPr/>
                    <a:lstStyle/>
                    <a:p>
                      <a:pPr algn="ctr"/>
                      <a:r>
                        <a:rPr lang="en-US" altLang="zh-TW" dirty="0"/>
                        <a:t>4:6</a:t>
                      </a:r>
                      <a:endParaRPr lang="zh-TW" altLang="en-US" dirty="0"/>
                    </a:p>
                  </a:txBody>
                  <a:tcPr/>
                </a:tc>
                <a:tc>
                  <a:txBody>
                    <a:bodyPr/>
                    <a:lstStyle/>
                    <a:p>
                      <a:pPr algn="ctr"/>
                      <a:r>
                        <a:rPr lang="en-US" altLang="zh-TW" dirty="0">
                          <a:solidFill>
                            <a:srgbClr val="FF0000"/>
                          </a:solidFill>
                        </a:rPr>
                        <a:t>4.969626</a:t>
                      </a:r>
                      <a:endParaRPr lang="zh-TW" altLang="en-US" dirty="0">
                        <a:solidFill>
                          <a:srgbClr val="FF0000"/>
                        </a:solidFill>
                      </a:endParaRPr>
                    </a:p>
                  </a:txBody>
                  <a:tcPr/>
                </a:tc>
                <a:tc>
                  <a:txBody>
                    <a:bodyPr/>
                    <a:lstStyle/>
                    <a:p>
                      <a:pPr algn="ctr"/>
                      <a:r>
                        <a:rPr lang="en-US" altLang="zh-TW" dirty="0"/>
                        <a:t>0.606559</a:t>
                      </a:r>
                      <a:endParaRPr lang="zh-TW" altLang="en-US" dirty="0"/>
                    </a:p>
                  </a:txBody>
                  <a:tcPr/>
                </a:tc>
                <a:tc>
                  <a:txBody>
                    <a:bodyPr/>
                    <a:lstStyle/>
                    <a:p>
                      <a:pPr algn="ctr"/>
                      <a:r>
                        <a:rPr lang="en-US" altLang="zh-TW" dirty="0"/>
                        <a:t>0.559351</a:t>
                      </a:r>
                      <a:endParaRPr lang="zh-TW" altLang="en-US" dirty="0"/>
                    </a:p>
                  </a:txBody>
                  <a:tcPr/>
                </a:tc>
                <a:extLst>
                  <a:ext uri="{0D108BD9-81ED-4DB2-BD59-A6C34878D82A}">
                    <a16:rowId xmlns:a16="http://schemas.microsoft.com/office/drawing/2014/main" val="485980586"/>
                  </a:ext>
                </a:extLst>
              </a:tr>
              <a:tr h="370840">
                <a:tc>
                  <a:txBody>
                    <a:bodyPr/>
                    <a:lstStyle/>
                    <a:p>
                      <a:pPr algn="ctr"/>
                      <a:r>
                        <a:rPr lang="en-US" altLang="zh-TW" dirty="0"/>
                        <a:t>3:7</a:t>
                      </a:r>
                      <a:endParaRPr lang="zh-TW" altLang="en-US" dirty="0"/>
                    </a:p>
                  </a:txBody>
                  <a:tcPr/>
                </a:tc>
                <a:tc>
                  <a:txBody>
                    <a:bodyPr/>
                    <a:lstStyle/>
                    <a:p>
                      <a:pPr algn="ctr"/>
                      <a:r>
                        <a:rPr lang="en-US" altLang="zh-TW" dirty="0"/>
                        <a:t>5.008402</a:t>
                      </a:r>
                      <a:endParaRPr lang="zh-TW" altLang="en-US" dirty="0"/>
                    </a:p>
                  </a:txBody>
                  <a:tcPr/>
                </a:tc>
                <a:tc>
                  <a:txBody>
                    <a:bodyPr/>
                    <a:lstStyle/>
                    <a:p>
                      <a:pPr algn="ctr"/>
                      <a:r>
                        <a:rPr lang="en-US" altLang="zh-TW" dirty="0">
                          <a:solidFill>
                            <a:srgbClr val="FF0000"/>
                          </a:solidFill>
                        </a:rPr>
                        <a:t>0.655996</a:t>
                      </a:r>
                      <a:endParaRPr lang="zh-TW" altLang="en-US" dirty="0">
                        <a:solidFill>
                          <a:srgbClr val="FF0000"/>
                        </a:solidFill>
                      </a:endParaRPr>
                    </a:p>
                  </a:txBody>
                  <a:tcPr/>
                </a:tc>
                <a:tc>
                  <a:txBody>
                    <a:bodyPr/>
                    <a:lstStyle/>
                    <a:p>
                      <a:pPr algn="ctr"/>
                      <a:r>
                        <a:rPr lang="en-US" altLang="zh-TW" dirty="0">
                          <a:solidFill>
                            <a:srgbClr val="FF0000"/>
                          </a:solidFill>
                        </a:rPr>
                        <a:t>0.626604</a:t>
                      </a:r>
                      <a:endParaRPr lang="zh-TW" altLang="en-US" dirty="0">
                        <a:solidFill>
                          <a:srgbClr val="FF0000"/>
                        </a:solidFill>
                      </a:endParaRPr>
                    </a:p>
                  </a:txBody>
                  <a:tcPr/>
                </a:tc>
                <a:extLst>
                  <a:ext uri="{0D108BD9-81ED-4DB2-BD59-A6C34878D82A}">
                    <a16:rowId xmlns:a16="http://schemas.microsoft.com/office/drawing/2014/main" val="945375459"/>
                  </a:ext>
                </a:extLst>
              </a:tr>
              <a:tr h="370840">
                <a:tc>
                  <a:txBody>
                    <a:bodyPr/>
                    <a:lstStyle/>
                    <a:p>
                      <a:pPr algn="ctr"/>
                      <a:r>
                        <a:rPr lang="en-US" altLang="zh-TW" dirty="0"/>
                        <a:t>2:8</a:t>
                      </a:r>
                      <a:endParaRPr lang="zh-TW" altLang="en-US" dirty="0"/>
                    </a:p>
                  </a:txBody>
                  <a:tcPr/>
                </a:tc>
                <a:tc>
                  <a:txBody>
                    <a:bodyPr/>
                    <a:lstStyle/>
                    <a:p>
                      <a:pPr algn="ctr"/>
                      <a:r>
                        <a:rPr lang="en-US" altLang="zh-TW" dirty="0"/>
                        <a:t>5.146405</a:t>
                      </a:r>
                      <a:endParaRPr lang="zh-TW" altLang="en-US" dirty="0"/>
                    </a:p>
                  </a:txBody>
                  <a:tcPr/>
                </a:tc>
                <a:tc>
                  <a:txBody>
                    <a:bodyPr/>
                    <a:lstStyle/>
                    <a:p>
                      <a:pPr algn="ctr"/>
                      <a:r>
                        <a:rPr lang="en-US" altLang="zh-TW" dirty="0"/>
                        <a:t>0.559687</a:t>
                      </a:r>
                      <a:endParaRPr lang="zh-TW" altLang="en-US" dirty="0"/>
                    </a:p>
                  </a:txBody>
                  <a:tcPr/>
                </a:tc>
                <a:tc>
                  <a:txBody>
                    <a:bodyPr/>
                    <a:lstStyle/>
                    <a:p>
                      <a:pPr algn="ctr"/>
                      <a:r>
                        <a:rPr lang="en-US" altLang="zh-TW" dirty="0"/>
                        <a:t>0.520463</a:t>
                      </a:r>
                      <a:endParaRPr lang="zh-TW" altLang="en-US" dirty="0"/>
                    </a:p>
                  </a:txBody>
                  <a:tcPr/>
                </a:tc>
                <a:extLst>
                  <a:ext uri="{0D108BD9-81ED-4DB2-BD59-A6C34878D82A}">
                    <a16:rowId xmlns:a16="http://schemas.microsoft.com/office/drawing/2014/main" val="2508202454"/>
                  </a:ext>
                </a:extLst>
              </a:tr>
              <a:tr h="370840">
                <a:tc>
                  <a:txBody>
                    <a:bodyPr/>
                    <a:lstStyle/>
                    <a:p>
                      <a:pPr algn="ctr"/>
                      <a:r>
                        <a:rPr lang="en-US" altLang="zh-TW" dirty="0"/>
                        <a:t>1:9</a:t>
                      </a:r>
                      <a:endParaRPr lang="zh-TW" altLang="en-US" dirty="0"/>
                    </a:p>
                  </a:txBody>
                  <a:tcPr/>
                </a:tc>
                <a:tc>
                  <a:txBody>
                    <a:bodyPr/>
                    <a:lstStyle/>
                    <a:p>
                      <a:pPr algn="ctr"/>
                      <a:r>
                        <a:rPr lang="en-US" altLang="zh-TW" dirty="0"/>
                        <a:t>5.100084</a:t>
                      </a:r>
                      <a:endParaRPr lang="zh-TW" altLang="en-US" dirty="0"/>
                    </a:p>
                  </a:txBody>
                  <a:tcPr/>
                </a:tc>
                <a:tc>
                  <a:txBody>
                    <a:bodyPr/>
                    <a:lstStyle/>
                    <a:p>
                      <a:pPr algn="ctr"/>
                      <a:r>
                        <a:rPr lang="en-US" altLang="zh-TW" dirty="0"/>
                        <a:t>0.562748</a:t>
                      </a:r>
                      <a:endParaRPr lang="zh-TW" altLang="en-US" dirty="0"/>
                    </a:p>
                  </a:txBody>
                  <a:tcPr/>
                </a:tc>
                <a:tc>
                  <a:txBody>
                    <a:bodyPr/>
                    <a:lstStyle/>
                    <a:p>
                      <a:pPr algn="ctr"/>
                      <a:r>
                        <a:rPr lang="en-US" altLang="zh-TW" dirty="0"/>
                        <a:t>0.534656</a:t>
                      </a:r>
                      <a:endParaRPr lang="zh-TW" altLang="en-US" dirty="0"/>
                    </a:p>
                  </a:txBody>
                  <a:tcPr/>
                </a:tc>
                <a:extLst>
                  <a:ext uri="{0D108BD9-81ED-4DB2-BD59-A6C34878D82A}">
                    <a16:rowId xmlns:a16="http://schemas.microsoft.com/office/drawing/2014/main" val="3355252597"/>
                  </a:ext>
                </a:extLst>
              </a:tr>
              <a:tr h="370840">
                <a:tc>
                  <a:txBody>
                    <a:bodyPr/>
                    <a:lstStyle/>
                    <a:p>
                      <a:pPr algn="ctr"/>
                      <a:r>
                        <a:rPr lang="en-US" altLang="zh-TW" dirty="0"/>
                        <a:t>0:10</a:t>
                      </a:r>
                      <a:endParaRPr lang="zh-TW" altLang="en-US" dirty="0"/>
                    </a:p>
                  </a:txBody>
                  <a:tcPr/>
                </a:tc>
                <a:tc>
                  <a:txBody>
                    <a:bodyPr/>
                    <a:lstStyle/>
                    <a:p>
                      <a:pPr algn="ctr"/>
                      <a:r>
                        <a:rPr lang="en-US" altLang="zh-TW" dirty="0"/>
                        <a:t>5.100084</a:t>
                      </a:r>
                      <a:endParaRPr lang="zh-TW" altLang="en-US" dirty="0"/>
                    </a:p>
                  </a:txBody>
                  <a:tcPr/>
                </a:tc>
                <a:tc>
                  <a:txBody>
                    <a:bodyPr/>
                    <a:lstStyle/>
                    <a:p>
                      <a:pPr algn="ctr"/>
                      <a:r>
                        <a:rPr lang="en-US" altLang="zh-TW" dirty="0"/>
                        <a:t>0.562748</a:t>
                      </a:r>
                      <a:endParaRPr lang="zh-TW" altLang="en-US" dirty="0"/>
                    </a:p>
                  </a:txBody>
                  <a:tcPr/>
                </a:tc>
                <a:tc>
                  <a:txBody>
                    <a:bodyPr/>
                    <a:lstStyle/>
                    <a:p>
                      <a:pPr algn="ctr"/>
                      <a:r>
                        <a:rPr lang="en-US" altLang="zh-TW" dirty="0"/>
                        <a:t>0.534656</a:t>
                      </a:r>
                      <a:endParaRPr lang="zh-TW" altLang="en-US" dirty="0"/>
                    </a:p>
                  </a:txBody>
                  <a:tcPr/>
                </a:tc>
                <a:extLst>
                  <a:ext uri="{0D108BD9-81ED-4DB2-BD59-A6C34878D82A}">
                    <a16:rowId xmlns:a16="http://schemas.microsoft.com/office/drawing/2014/main" val="4232601386"/>
                  </a:ext>
                </a:extLst>
              </a:tr>
            </a:tbl>
          </a:graphicData>
        </a:graphic>
      </p:graphicFrame>
    </p:spTree>
    <p:extLst>
      <p:ext uri="{BB962C8B-B14F-4D97-AF65-F5344CB8AC3E}">
        <p14:creationId xmlns:p14="http://schemas.microsoft.com/office/powerpoint/2010/main" val="1791765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a:extLst>
              <a:ext uri="{FF2B5EF4-FFF2-40B4-BE49-F238E27FC236}">
                <a16:creationId xmlns:a16="http://schemas.microsoft.com/office/drawing/2014/main" id="{DADAEB6F-1EB7-4DCA-8D12-71FA891DA25D}"/>
              </a:ext>
            </a:extLst>
          </p:cNvPr>
          <p:cNvSpPr>
            <a:spLocks noGrp="1"/>
          </p:cNvSpPr>
          <p:nvPr>
            <p:ph type="title"/>
          </p:nvPr>
        </p:nvSpPr>
        <p:spPr/>
        <p:txBody>
          <a:bodyPr/>
          <a:lstStyle/>
          <a:p>
            <a:pPr algn="ctr"/>
            <a:r>
              <a:rPr lang="en-US" altLang="zh-TW" b="1" dirty="0">
                <a:latin typeface="Arial" panose="020B0604020202020204" pitchFamily="34" charset="0"/>
                <a:cs typeface="Arial" panose="020B0604020202020204" pitchFamily="34" charset="0"/>
              </a:rPr>
              <a:t>THANKS</a:t>
            </a:r>
            <a:endParaRPr lang="zh-TW" altLang="en-US" b="1" dirty="0">
              <a:latin typeface="Arial" panose="020B0604020202020204" pitchFamily="34" charset="0"/>
              <a:cs typeface="Arial" panose="020B0604020202020204" pitchFamily="34" charset="0"/>
            </a:endParaRPr>
          </a:p>
        </p:txBody>
      </p:sp>
      <p:sp>
        <p:nvSpPr>
          <p:cNvPr id="6" name="文字版面配置區 5">
            <a:extLst>
              <a:ext uri="{FF2B5EF4-FFF2-40B4-BE49-F238E27FC236}">
                <a16:creationId xmlns:a16="http://schemas.microsoft.com/office/drawing/2014/main" id="{F6B86EFA-00EF-46D1-A6C3-2C18E5FFD52B}"/>
              </a:ext>
            </a:extLst>
          </p:cNvPr>
          <p:cNvSpPr>
            <a:spLocks noGrp="1"/>
          </p:cNvSpPr>
          <p:nvPr>
            <p:ph type="body" idx="1"/>
          </p:nvPr>
        </p:nvSpPr>
        <p:spPr/>
        <p:txBody>
          <a:bodyPr/>
          <a:lstStyle/>
          <a:p>
            <a:endParaRPr lang="zh-TW" altLang="en-US"/>
          </a:p>
        </p:txBody>
      </p:sp>
      <p:sp>
        <p:nvSpPr>
          <p:cNvPr id="4" name="投影片編號版面配置區 3">
            <a:extLst>
              <a:ext uri="{FF2B5EF4-FFF2-40B4-BE49-F238E27FC236}">
                <a16:creationId xmlns:a16="http://schemas.microsoft.com/office/drawing/2014/main" id="{2E4A4043-4867-46CD-9832-355B1BC817FC}"/>
              </a:ext>
            </a:extLst>
          </p:cNvPr>
          <p:cNvSpPr>
            <a:spLocks noGrp="1"/>
          </p:cNvSpPr>
          <p:nvPr>
            <p:ph type="sldNum" sz="quarter" idx="12"/>
          </p:nvPr>
        </p:nvSpPr>
        <p:spPr/>
        <p:txBody>
          <a:bodyPr/>
          <a:lstStyle/>
          <a:p>
            <a:fld id="{E882A8EA-C523-4DD2-99C1-6F95F27E2F9A}" type="slidenum">
              <a:rPr lang="zh-TW" altLang="en-US" smtClean="0"/>
              <a:t>22</a:t>
            </a:fld>
            <a:endParaRPr lang="zh-TW" altLang="en-US"/>
          </a:p>
        </p:txBody>
      </p:sp>
    </p:spTree>
    <p:extLst>
      <p:ext uri="{BB962C8B-B14F-4D97-AF65-F5344CB8AC3E}">
        <p14:creationId xmlns:p14="http://schemas.microsoft.com/office/powerpoint/2010/main" val="1809914936"/>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2097</TotalTime>
  <Words>1622</Words>
  <Application>Microsoft Office PowerPoint</Application>
  <PresentationFormat>寬螢幕</PresentationFormat>
  <Paragraphs>184</Paragraphs>
  <Slides>22</Slides>
  <Notes>0</Notes>
  <HiddenSlides>0</HiddenSlides>
  <MMClips>0</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22</vt:i4>
      </vt:variant>
    </vt:vector>
  </HeadingPairs>
  <TitlesOfParts>
    <vt:vector size="27" baseType="lpstr">
      <vt:lpstr>Arial</vt:lpstr>
      <vt:lpstr>Calibri</vt:lpstr>
      <vt:lpstr>Calibri Light</vt:lpstr>
      <vt:lpstr>Cambria Math</vt:lpstr>
      <vt:lpstr>Office 佈景主題</vt:lpstr>
      <vt:lpstr>Feature Selection Based Transfer Subspace Learning for Speech Emotion Recognition</vt:lpstr>
      <vt:lpstr>Outline</vt:lpstr>
      <vt:lpstr>Introduction</vt:lpstr>
      <vt:lpstr>Introduction</vt:lpstr>
      <vt:lpstr>Introduction</vt:lpstr>
      <vt:lpstr>FSTSL for Cross-Corpus Speech Emotion Recognition</vt:lpstr>
      <vt:lpstr>FSTSL for Cross-Corpus Speech Emotion Recognition</vt:lpstr>
      <vt:lpstr>FSTSL for Cross-Corpus Speech Emotion Recognition</vt:lpstr>
      <vt:lpstr>FSTSL for Cross-Corpus Speech Emotion Recognition</vt:lpstr>
      <vt:lpstr>FSTSL for Cross-Corpus Speech Emotion Recognition</vt:lpstr>
      <vt:lpstr>FSTSL for Cross-Corpus Speech Emotion Recognition</vt:lpstr>
      <vt:lpstr>Experiments</vt:lpstr>
      <vt:lpstr>Experiments</vt:lpstr>
      <vt:lpstr>Experiments</vt:lpstr>
      <vt:lpstr>Experiments</vt:lpstr>
      <vt:lpstr>Conclusion</vt:lpstr>
      <vt:lpstr>Progress Report</vt:lpstr>
      <vt:lpstr>Dataset</vt:lpstr>
      <vt:lpstr>Label Distribution</vt:lpstr>
      <vt:lpstr>Model</vt:lpstr>
      <vt:lpstr>Result</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Selection Based Transfer Subspace Learning for Speech Emotion Recognition</dc:title>
  <dc:creator>惠潔 王</dc:creator>
  <cp:lastModifiedBy>惠潔 王</cp:lastModifiedBy>
  <cp:revision>1</cp:revision>
  <dcterms:created xsi:type="dcterms:W3CDTF">2021-09-22T13:10:21Z</dcterms:created>
  <dcterms:modified xsi:type="dcterms:W3CDTF">2021-09-24T00:07:39Z</dcterms:modified>
</cp:coreProperties>
</file>